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Quattrocento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3" roundtripDataSignature="AMtx7mjmRVVeItpikg6BMdQ82XQXF+Sr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attrocento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QuattrocentoSans-italic.fntdata"/><Relationship Id="rId30" Type="http://schemas.openxmlformats.org/officeDocument/2006/relationships/font" Target="fonts/QuattrocentoSans-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Quattrocento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a:solidFill>
                  <a:schemeClr val="dk1"/>
                </a:solidFill>
                <a:latin typeface="Times New Roman"/>
                <a:ea typeface="Times New Roman"/>
                <a:cs typeface="Times New Roman"/>
                <a:sym typeface="Times New Roman"/>
              </a:rPr>
              <a:t>Chapter4 – Azure Active Directory</a:t>
            </a:r>
            <a:endParaRPr/>
          </a:p>
          <a:p>
            <a:pPr indent="0" lvl="0" marL="0" rtl="0" algn="l">
              <a:lnSpc>
                <a:spcPct val="100000"/>
              </a:lnSpc>
              <a:spcBef>
                <a:spcPts val="0"/>
              </a:spcBef>
              <a:spcAft>
                <a:spcPts val="0"/>
              </a:spcAft>
              <a:buSzPts val="1400"/>
              <a:buNone/>
            </a:pPr>
            <a:r>
              <a:t/>
            </a:r>
            <a:endParaRPr b="0" i="0" sz="2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b="0" i="0" lang="en-US" sz="2400">
                <a:solidFill>
                  <a:schemeClr val="dk1"/>
                </a:solidFill>
                <a:latin typeface="Times New Roman"/>
                <a:ea typeface="Times New Roman"/>
                <a:cs typeface="Times New Roman"/>
                <a:sym typeface="Times New Roman"/>
              </a:rPr>
              <a:t>Authentication is like presenting ID when you’re traveling. It doesn’t confirm that you’re ticketed, it just proves that you're who you say you are. Azure supports multiple authentication methods, including standard passwords, single sign-on (SSO), multifactor authentication (MFA), and passwordless.</a:t>
            </a:r>
            <a:endParaRPr/>
          </a:p>
          <a:p>
            <a:pPr indent="0" lvl="0" marL="0" rtl="0" algn="l">
              <a:lnSpc>
                <a:spcPct val="100000"/>
              </a:lnSpc>
              <a:spcBef>
                <a:spcPts val="0"/>
              </a:spcBef>
              <a:spcAft>
                <a:spcPts val="0"/>
              </a:spcAft>
              <a:buSzPts val="1400"/>
              <a:buNone/>
            </a:pPr>
            <a:br>
              <a:rPr lang="en-US"/>
            </a:br>
            <a:endParaRPr/>
          </a:p>
        </p:txBody>
      </p:sp>
      <p:sp>
        <p:nvSpPr>
          <p:cNvPr id="205" name="Google Shape;20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a:solidFill>
                  <a:schemeClr val="dk1"/>
                </a:solidFill>
                <a:latin typeface="Times New Roman"/>
                <a:ea typeface="Times New Roman"/>
                <a:cs typeface="Times New Roman"/>
                <a:sym typeface="Times New Roman"/>
              </a:rPr>
              <a:t>Chapter4 – Azure Active Directory</a:t>
            </a:r>
            <a:endParaRPr/>
          </a:p>
          <a:p>
            <a:pPr indent="0" lvl="0" marL="0" rtl="0" algn="l">
              <a:lnSpc>
                <a:spcPct val="100000"/>
              </a:lnSpc>
              <a:spcBef>
                <a:spcPts val="0"/>
              </a:spcBef>
              <a:spcAft>
                <a:spcPts val="0"/>
              </a:spcAft>
              <a:buSzPts val="1400"/>
              <a:buNone/>
            </a:pPr>
            <a:r>
              <a:t/>
            </a:r>
            <a:endParaRPr b="0" i="0" sz="2400">
              <a:solidFill>
                <a:srgbClr val="333333"/>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b="1" i="0" lang="en-US" sz="2400">
                <a:solidFill>
                  <a:srgbClr val="333333"/>
                </a:solidFill>
                <a:latin typeface="Times New Roman"/>
                <a:ea typeface="Times New Roman"/>
                <a:cs typeface="Times New Roman"/>
                <a:sym typeface="Times New Roman"/>
              </a:rPr>
              <a:t>Single sign-on (SSO) </a:t>
            </a:r>
            <a:r>
              <a:rPr b="0" i="0" lang="en-US" sz="2400">
                <a:solidFill>
                  <a:srgbClr val="333333"/>
                </a:solidFill>
                <a:latin typeface="Times New Roman"/>
                <a:ea typeface="Times New Roman"/>
                <a:cs typeface="Times New Roman"/>
                <a:sym typeface="Times New Roman"/>
              </a:rPr>
              <a:t>is an authentication solution that allows users to log in to multiple applications and websites with one-time user authentication.</a:t>
            </a:r>
            <a:endParaRPr/>
          </a:p>
          <a:p>
            <a:pPr indent="0" lvl="0" marL="0" rtl="0" algn="l">
              <a:lnSpc>
                <a:spcPct val="100000"/>
              </a:lnSpc>
              <a:spcBef>
                <a:spcPts val="0"/>
              </a:spcBef>
              <a:spcAft>
                <a:spcPts val="0"/>
              </a:spcAft>
              <a:buSzPts val="1400"/>
              <a:buNone/>
            </a:pPr>
            <a:r>
              <a:t/>
            </a:r>
            <a:endParaRPr b="0" i="0" sz="2400">
              <a:solidFill>
                <a:srgbClr val="333333"/>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b="1" i="0" lang="en-US" sz="2400">
                <a:solidFill>
                  <a:srgbClr val="666666"/>
                </a:solidFill>
                <a:latin typeface="Times New Roman"/>
                <a:ea typeface="Times New Roman"/>
                <a:cs typeface="Times New Roman"/>
                <a:sym typeface="Times New Roman"/>
              </a:rPr>
              <a:t>Multifactor authentication (MFA)</a:t>
            </a:r>
            <a:r>
              <a:rPr b="0" i="0" lang="en-US" sz="2400">
                <a:solidFill>
                  <a:srgbClr val="666666"/>
                </a:solidFill>
                <a:latin typeface="Times New Roman"/>
                <a:ea typeface="Times New Roman"/>
                <a:cs typeface="Times New Roman"/>
                <a:sym typeface="Times New Roman"/>
              </a:rPr>
              <a:t> is a security technology that requires multiple methods of authentication from independent categories of credentials to verify a user's identity for a login or other transaction. Multifactor authentication combines two or more independent credentials.</a:t>
            </a:r>
            <a:endParaRPr/>
          </a:p>
          <a:p>
            <a:pPr indent="0" lvl="0" marL="0" rtl="0" algn="l">
              <a:lnSpc>
                <a:spcPct val="100000"/>
              </a:lnSpc>
              <a:spcBef>
                <a:spcPts val="0"/>
              </a:spcBef>
              <a:spcAft>
                <a:spcPts val="0"/>
              </a:spcAft>
              <a:buSzPts val="1400"/>
              <a:buNone/>
            </a:pPr>
            <a:r>
              <a:t/>
            </a:r>
            <a:endParaRPr b="0" i="0" sz="2400">
              <a:solidFill>
                <a:srgbClr val="66666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161616"/>
              </a:buClr>
              <a:buSzPts val="2400"/>
              <a:buFont typeface="Times New Roman"/>
              <a:buNone/>
            </a:pPr>
            <a:r>
              <a:rPr b="1" i="0" lang="en-US" sz="2400">
                <a:solidFill>
                  <a:srgbClr val="161616"/>
                </a:solidFill>
                <a:latin typeface="Times New Roman"/>
                <a:ea typeface="Times New Roman"/>
                <a:cs typeface="Times New Roman"/>
                <a:sym typeface="Times New Roman"/>
              </a:rPr>
              <a:t>Passwordless authentication </a:t>
            </a:r>
            <a:r>
              <a:rPr b="0" i="0" lang="en-US" sz="2400">
                <a:solidFill>
                  <a:srgbClr val="161616"/>
                </a:solidFill>
                <a:latin typeface="Times New Roman"/>
                <a:ea typeface="Times New Roman"/>
                <a:cs typeface="Times New Roman"/>
                <a:sym typeface="Times New Roman"/>
              </a:rPr>
              <a:t> Passwordless authentication methods are more convenient because the password is removed and replaced with something you have, plus something you are, or something you know.</a:t>
            </a:r>
            <a:endParaRPr b="1" i="0" sz="2400">
              <a:solidFill>
                <a:srgbClr val="16161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2400">
              <a:latin typeface="Times New Roman"/>
              <a:ea typeface="Times New Roman"/>
              <a:cs typeface="Times New Roman"/>
              <a:sym typeface="Times New Roman"/>
            </a:endParaRPr>
          </a:p>
        </p:txBody>
      </p:sp>
      <p:sp>
        <p:nvSpPr>
          <p:cNvPr id="213" name="Google Shape;21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a:solidFill>
                  <a:schemeClr val="dk1"/>
                </a:solidFill>
                <a:latin typeface="Times New Roman"/>
                <a:ea typeface="Times New Roman"/>
                <a:cs typeface="Times New Roman"/>
                <a:sym typeface="Times New Roman"/>
              </a:rPr>
              <a:t>Chapter4 – Azure Active Directory</a:t>
            </a:r>
            <a:endParaRPr/>
          </a:p>
          <a:p>
            <a:pPr indent="0" lvl="0" marL="0" marR="0" rtl="0" algn="l">
              <a:lnSpc>
                <a:spcPct val="100000"/>
              </a:lnSpc>
              <a:spcBef>
                <a:spcPts val="0"/>
              </a:spcBef>
              <a:spcAft>
                <a:spcPts val="0"/>
              </a:spcAft>
              <a:buClr>
                <a:schemeClr val="dk1"/>
              </a:buClr>
              <a:buSzPts val="2400"/>
              <a:buFont typeface="Calibri"/>
              <a:buNone/>
            </a:pPr>
            <a:r>
              <a:t/>
            </a:r>
            <a:endParaRPr b="0" i="0" sz="2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b="0" i="0" lang="en-US" sz="2400">
                <a:solidFill>
                  <a:schemeClr val="dk1"/>
                </a:solidFill>
                <a:latin typeface="Times New Roman"/>
                <a:ea typeface="Times New Roman"/>
                <a:cs typeface="Times New Roman"/>
                <a:sym typeface="Times New Roman"/>
              </a:rPr>
              <a:t>The following capabilities make up External Identities:</a:t>
            </a:r>
            <a:endParaRPr/>
          </a:p>
          <a:p>
            <a:pPr indent="0" lvl="0" marL="0" rtl="0" algn="l">
              <a:lnSpc>
                <a:spcPct val="100000"/>
              </a:lnSpc>
              <a:spcBef>
                <a:spcPts val="0"/>
              </a:spcBef>
              <a:spcAft>
                <a:spcPts val="0"/>
              </a:spcAft>
              <a:buSzPts val="1400"/>
              <a:buNone/>
            </a:pPr>
            <a:r>
              <a:t/>
            </a:r>
            <a:endParaRPr b="0" i="0" sz="2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2400"/>
              <a:buFont typeface="Arial"/>
              <a:buChar char="•"/>
            </a:pPr>
            <a:r>
              <a:rPr b="0" i="0" lang="en-US" sz="2400">
                <a:solidFill>
                  <a:schemeClr val="dk1"/>
                </a:solidFill>
                <a:latin typeface="Times New Roman"/>
                <a:ea typeface="Times New Roman"/>
                <a:cs typeface="Times New Roman"/>
                <a:sym typeface="Times New Roman"/>
              </a:rPr>
              <a:t> B2B collaboration - Collaborate with external users by letting them use their preferred identity to sign into your Microsoft applications or other enterprise applications (SaaS apps, custom-developed apps, etc.). B2B collaboration users are represented in your directory, typically as guest users.</a:t>
            </a:r>
            <a:endParaRPr/>
          </a:p>
          <a:p>
            <a:pPr indent="0" lvl="0" marL="0" rtl="0" algn="l">
              <a:lnSpc>
                <a:spcPct val="100000"/>
              </a:lnSpc>
              <a:spcBef>
                <a:spcPts val="0"/>
              </a:spcBef>
              <a:spcAft>
                <a:spcPts val="0"/>
              </a:spcAft>
              <a:buClr>
                <a:schemeClr val="dk1"/>
              </a:buClr>
              <a:buSzPts val="2400"/>
              <a:buFont typeface="Arial"/>
              <a:buNone/>
            </a:pPr>
            <a:r>
              <a:t/>
            </a:r>
            <a:endParaRPr b="0" i="0" sz="2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2400"/>
              <a:buFont typeface="Arial"/>
              <a:buChar char="•"/>
            </a:pPr>
            <a:r>
              <a:rPr b="0" i="0" lang="en-US" sz="2400">
                <a:solidFill>
                  <a:schemeClr val="dk1"/>
                </a:solidFill>
                <a:latin typeface="Times New Roman"/>
                <a:ea typeface="Times New Roman"/>
                <a:cs typeface="Times New Roman"/>
                <a:sym typeface="Times New Roman"/>
              </a:rPr>
              <a:t> B2B direct connect - Establish a mutual, two-way trust with another Azure AD organization for seamless collaboration. B2B direct connect currently supports Teams shared channels, enabling external users to access your resources from within their home instances of Teams. B2B direct connect users aren't represented in your directory, but they're visible from within the Teams shared channel and can be monitored in Teams admin center reports.</a:t>
            </a:r>
            <a:endParaRPr/>
          </a:p>
          <a:p>
            <a:pPr indent="0" lvl="0" marL="0" rtl="0" algn="l">
              <a:lnSpc>
                <a:spcPct val="100000"/>
              </a:lnSpc>
              <a:spcBef>
                <a:spcPts val="0"/>
              </a:spcBef>
              <a:spcAft>
                <a:spcPts val="0"/>
              </a:spcAft>
              <a:buClr>
                <a:schemeClr val="dk1"/>
              </a:buClr>
              <a:buSzPts val="2400"/>
              <a:buFont typeface="Arial"/>
              <a:buNone/>
            </a:pPr>
            <a:r>
              <a:t/>
            </a:r>
            <a:endParaRPr b="0" i="0" sz="2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2400"/>
              <a:buFont typeface="Arial"/>
              <a:buChar char="•"/>
            </a:pPr>
            <a:r>
              <a:rPr b="0" i="0" lang="en-US" sz="2400">
                <a:solidFill>
                  <a:schemeClr val="dk1"/>
                </a:solidFill>
                <a:latin typeface="Times New Roman"/>
                <a:ea typeface="Times New Roman"/>
                <a:cs typeface="Times New Roman"/>
                <a:sym typeface="Times New Roman"/>
              </a:rPr>
              <a:t> Azure AD B2C - Publish modern SaaS apps or custom-developed apps (excluding Microsoft apps) to consumers and customers, while using Azure AD B2C for identity and access management.</a:t>
            </a:r>
            <a:endParaRPr/>
          </a:p>
          <a:p>
            <a:pPr indent="0" lvl="0" marL="0" rtl="0" algn="l">
              <a:lnSpc>
                <a:spcPct val="100000"/>
              </a:lnSpc>
              <a:spcBef>
                <a:spcPts val="0"/>
              </a:spcBef>
              <a:spcAft>
                <a:spcPts val="0"/>
              </a:spcAft>
              <a:buSzPts val="1400"/>
              <a:buNone/>
            </a:pPr>
            <a:r>
              <a:t/>
            </a:r>
            <a:endParaRPr/>
          </a:p>
        </p:txBody>
      </p:sp>
      <p:sp>
        <p:nvSpPr>
          <p:cNvPr id="228" name="Google Shape;22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a:solidFill>
                  <a:schemeClr val="dk1"/>
                </a:solidFill>
                <a:latin typeface="Times New Roman"/>
                <a:ea typeface="Times New Roman"/>
                <a:cs typeface="Times New Roman"/>
                <a:sym typeface="Times New Roman"/>
              </a:rPr>
              <a:t>Chapter4 – Azure Active Directory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0" i="0" lang="en-US">
                <a:solidFill>
                  <a:srgbClr val="161616"/>
                </a:solidFill>
                <a:latin typeface="Quattrocento Sans"/>
                <a:ea typeface="Quattrocento Sans"/>
                <a:cs typeface="Quattrocento Sans"/>
                <a:sym typeface="Quattrocento Sans"/>
              </a:rPr>
              <a:t>Conditional Access polices (identity signals includes) generally answers a questions like ”Who as access to what, from what location, using what device?”</a:t>
            </a:r>
            <a:endParaRPr/>
          </a:p>
        </p:txBody>
      </p:sp>
      <p:sp>
        <p:nvSpPr>
          <p:cNvPr id="236" name="Google Shape;23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a:solidFill>
                  <a:schemeClr val="dk1"/>
                </a:solidFill>
                <a:latin typeface="Times New Roman"/>
                <a:ea typeface="Times New Roman"/>
                <a:cs typeface="Times New Roman"/>
                <a:sym typeface="Times New Roman"/>
              </a:rPr>
              <a:t>Chapter4 – Azure Active Directory</a:t>
            </a:r>
            <a:endParaRPr/>
          </a:p>
          <a:p>
            <a:pPr indent="0" lvl="0" marL="0" rtl="0" algn="l">
              <a:lnSpc>
                <a:spcPct val="100000"/>
              </a:lnSpc>
              <a:spcBef>
                <a:spcPts val="0"/>
              </a:spcBef>
              <a:spcAft>
                <a:spcPts val="0"/>
              </a:spcAft>
              <a:buSzPts val="1400"/>
              <a:buNone/>
            </a:pPr>
            <a:r>
              <a:t/>
            </a:r>
            <a:endParaRPr sz="2400">
              <a:latin typeface="Times New Roman"/>
              <a:ea typeface="Times New Roman"/>
              <a:cs typeface="Times New Roman"/>
              <a:sym typeface="Times New Roman"/>
            </a:endParaRPr>
          </a:p>
          <a:p>
            <a:pPr indent="0" lvl="0" marL="0" rtl="0" algn="l">
              <a:lnSpc>
                <a:spcPct val="100000"/>
              </a:lnSpc>
              <a:spcBef>
                <a:spcPts val="0"/>
              </a:spcBef>
              <a:spcAft>
                <a:spcPts val="0"/>
              </a:spcAft>
              <a:buClr>
                <a:srgbClr val="111111"/>
              </a:buClr>
              <a:buSzPts val="2400"/>
              <a:buFont typeface="Calibri"/>
              <a:buNone/>
            </a:pPr>
            <a:r>
              <a:rPr b="1" i="0" lang="en-US" sz="2400">
                <a:solidFill>
                  <a:srgbClr val="111111"/>
                </a:solidFill>
                <a:latin typeface="Times New Roman"/>
                <a:ea typeface="Times New Roman"/>
                <a:cs typeface="Times New Roman"/>
                <a:sym typeface="Times New Roman"/>
              </a:rPr>
              <a:t>Blocks unauthorized users </a:t>
            </a:r>
            <a:r>
              <a:rPr b="0" i="0" lang="en-US" sz="2400">
                <a:solidFill>
                  <a:srgbClr val="111111"/>
                </a:solidFill>
                <a:latin typeface="Times New Roman"/>
                <a:ea typeface="Times New Roman"/>
                <a:cs typeface="Times New Roman"/>
                <a:sym typeface="Times New Roman"/>
              </a:rPr>
              <a:t>from accessing sensitive or private digital assets, thus reducing the possibility of security incidents.</a:t>
            </a:r>
            <a:endParaRPr/>
          </a:p>
          <a:p>
            <a:pPr indent="0" lvl="0" marL="0" rtl="0" algn="l">
              <a:lnSpc>
                <a:spcPct val="100000"/>
              </a:lnSpc>
              <a:spcBef>
                <a:spcPts val="0"/>
              </a:spcBef>
              <a:spcAft>
                <a:spcPts val="0"/>
              </a:spcAft>
              <a:buClr>
                <a:schemeClr val="dk1"/>
              </a:buClr>
              <a:buSzPts val="2400"/>
              <a:buFont typeface="Calibri"/>
              <a:buNone/>
            </a:pPr>
            <a:r>
              <a:t/>
            </a:r>
            <a:endParaRPr b="0" i="0" sz="2400">
              <a:solidFill>
                <a:srgbClr val="11111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rgbClr val="111111"/>
              </a:buClr>
              <a:buSzPts val="2400"/>
              <a:buFont typeface="Calibri"/>
              <a:buNone/>
            </a:pPr>
            <a:r>
              <a:rPr b="1" i="0" lang="en-US" sz="2400">
                <a:solidFill>
                  <a:srgbClr val="111111"/>
                </a:solidFill>
                <a:latin typeface="Times New Roman"/>
                <a:ea typeface="Times New Roman"/>
                <a:cs typeface="Times New Roman"/>
                <a:sym typeface="Times New Roman"/>
              </a:rPr>
              <a:t>Prevents authorized users </a:t>
            </a:r>
            <a:r>
              <a:rPr b="0" i="0" lang="en-US" sz="2400">
                <a:solidFill>
                  <a:srgbClr val="111111"/>
                </a:solidFill>
                <a:latin typeface="Times New Roman"/>
                <a:ea typeface="Times New Roman"/>
                <a:cs typeface="Times New Roman"/>
                <a:sym typeface="Times New Roman"/>
              </a:rPr>
              <a:t>from sharing or creating copies of proprietary information.</a:t>
            </a:r>
            <a:endParaRPr/>
          </a:p>
          <a:p>
            <a:pPr indent="0" lvl="0" marL="0" rtl="0" algn="l">
              <a:lnSpc>
                <a:spcPct val="100000"/>
              </a:lnSpc>
              <a:spcBef>
                <a:spcPts val="0"/>
              </a:spcBef>
              <a:spcAft>
                <a:spcPts val="0"/>
              </a:spcAft>
              <a:buClr>
                <a:schemeClr val="dk1"/>
              </a:buClr>
              <a:buSzPts val="2400"/>
              <a:buFont typeface="Calibri"/>
              <a:buNone/>
            </a:pPr>
            <a:r>
              <a:t/>
            </a:r>
            <a:endParaRPr b="0" i="0" sz="2400">
              <a:solidFill>
                <a:srgbClr val="11111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rgbClr val="111111"/>
              </a:buClr>
              <a:buSzPts val="2400"/>
              <a:buFont typeface="Calibri"/>
              <a:buNone/>
            </a:pPr>
            <a:r>
              <a:rPr b="1" i="0" lang="en-US" sz="2400">
                <a:solidFill>
                  <a:srgbClr val="111111"/>
                </a:solidFill>
                <a:latin typeface="Times New Roman"/>
                <a:ea typeface="Times New Roman"/>
                <a:cs typeface="Times New Roman"/>
                <a:sym typeface="Times New Roman"/>
              </a:rPr>
              <a:t>Helps administrators </a:t>
            </a:r>
            <a:r>
              <a:rPr b="0" i="0" lang="en-US" sz="2400">
                <a:solidFill>
                  <a:srgbClr val="111111"/>
                </a:solidFill>
                <a:latin typeface="Times New Roman"/>
                <a:ea typeface="Times New Roman"/>
                <a:cs typeface="Times New Roman"/>
                <a:sym typeface="Times New Roman"/>
              </a:rPr>
              <a:t>to make the right decisions as well as to enforce effective organizational policies.</a:t>
            </a:r>
            <a:endParaRPr/>
          </a:p>
          <a:p>
            <a:pPr indent="0" lvl="0" marL="0" rtl="0" algn="l">
              <a:lnSpc>
                <a:spcPct val="100000"/>
              </a:lnSpc>
              <a:spcBef>
                <a:spcPts val="0"/>
              </a:spcBef>
              <a:spcAft>
                <a:spcPts val="0"/>
              </a:spcAft>
              <a:buClr>
                <a:schemeClr val="dk1"/>
              </a:buClr>
              <a:buSzPts val="2400"/>
              <a:buFont typeface="Calibri"/>
              <a:buNone/>
            </a:pPr>
            <a:r>
              <a:t/>
            </a:r>
            <a:endParaRPr b="0" i="0" sz="2400">
              <a:solidFill>
                <a:srgbClr val="11111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rgbClr val="111111"/>
              </a:buClr>
              <a:buSzPts val="2400"/>
              <a:buFont typeface="Calibri"/>
              <a:buNone/>
            </a:pPr>
            <a:r>
              <a:rPr b="1" i="0" lang="en-US" sz="2400">
                <a:solidFill>
                  <a:srgbClr val="111111"/>
                </a:solidFill>
                <a:latin typeface="Times New Roman"/>
                <a:ea typeface="Times New Roman"/>
                <a:cs typeface="Times New Roman"/>
                <a:sym typeface="Times New Roman"/>
              </a:rPr>
              <a:t>Improves productivity </a:t>
            </a:r>
            <a:r>
              <a:rPr b="0" i="0" lang="en-US" sz="2400">
                <a:solidFill>
                  <a:srgbClr val="111111"/>
                </a:solidFill>
                <a:latin typeface="Times New Roman"/>
                <a:ea typeface="Times New Roman"/>
                <a:cs typeface="Times New Roman"/>
                <a:sym typeface="Times New Roman"/>
              </a:rPr>
              <a:t>by having users sign in using MFA only when specific signals require it.</a:t>
            </a:r>
            <a:endParaRPr/>
          </a:p>
          <a:p>
            <a:pPr indent="0" lvl="0" marL="0" rtl="0" algn="l">
              <a:lnSpc>
                <a:spcPct val="100000"/>
              </a:lnSpc>
              <a:spcBef>
                <a:spcPts val="0"/>
              </a:spcBef>
              <a:spcAft>
                <a:spcPts val="0"/>
              </a:spcAft>
              <a:buClr>
                <a:schemeClr val="dk1"/>
              </a:buClr>
              <a:buSzPts val="2400"/>
              <a:buFont typeface="Calibri"/>
              <a:buNone/>
            </a:pPr>
            <a:r>
              <a:t/>
            </a:r>
            <a:endParaRPr b="0" i="0" sz="2400">
              <a:solidFill>
                <a:srgbClr val="11111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rgbClr val="111111"/>
              </a:buClr>
              <a:buSzPts val="2400"/>
              <a:buFont typeface="Calibri"/>
              <a:buNone/>
            </a:pPr>
            <a:r>
              <a:rPr b="1" i="0" lang="en-US" sz="2400">
                <a:solidFill>
                  <a:srgbClr val="111111"/>
                </a:solidFill>
                <a:latin typeface="Times New Roman"/>
                <a:ea typeface="Times New Roman"/>
                <a:cs typeface="Times New Roman"/>
                <a:sym typeface="Times New Roman"/>
              </a:rPr>
              <a:t>Contextual access </a:t>
            </a:r>
            <a:r>
              <a:rPr b="0" i="0" lang="en-US" sz="2400">
                <a:solidFill>
                  <a:srgbClr val="111111"/>
                </a:solidFill>
                <a:latin typeface="Times New Roman"/>
                <a:ea typeface="Times New Roman"/>
                <a:cs typeface="Times New Roman"/>
                <a:sym typeface="Times New Roman"/>
              </a:rPr>
              <a:t>could block any login attempts from countries where no employees are.</a:t>
            </a:r>
            <a:endParaRPr/>
          </a:p>
          <a:p>
            <a:pPr indent="0" lvl="0" marL="0" rtl="0" algn="l">
              <a:lnSpc>
                <a:spcPct val="100000"/>
              </a:lnSpc>
              <a:spcBef>
                <a:spcPts val="0"/>
              </a:spcBef>
              <a:spcAft>
                <a:spcPts val="0"/>
              </a:spcAft>
              <a:buClr>
                <a:schemeClr val="dk1"/>
              </a:buClr>
              <a:buSzPts val="1200"/>
              <a:buFont typeface="Calibri"/>
              <a:buNone/>
            </a:pPr>
            <a:r>
              <a:t/>
            </a:r>
            <a:endParaRPr b="0" i="0">
              <a:solidFill>
                <a:srgbClr val="111111"/>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44" name="Google Shape;24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a:solidFill>
                  <a:schemeClr val="dk1"/>
                </a:solidFill>
                <a:latin typeface="Times New Roman"/>
                <a:ea typeface="Times New Roman"/>
                <a:cs typeface="Times New Roman"/>
                <a:sym typeface="Times New Roman"/>
              </a:rPr>
              <a:t>Chapter4 – Azure Active Directory</a:t>
            </a:r>
            <a:endParaRPr/>
          </a:p>
          <a:p>
            <a:pPr indent="0" lvl="0" marL="0" rtl="0" algn="l">
              <a:lnSpc>
                <a:spcPct val="100000"/>
              </a:lnSpc>
              <a:spcBef>
                <a:spcPts val="0"/>
              </a:spcBef>
              <a:spcAft>
                <a:spcPts val="0"/>
              </a:spcAft>
              <a:buSzPts val="1400"/>
              <a:buNone/>
            </a:pPr>
            <a:r>
              <a:t/>
            </a:r>
            <a:endParaRPr sz="2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2400">
                <a:latin typeface="Times New Roman"/>
                <a:ea typeface="Times New Roman"/>
                <a:cs typeface="Times New Roman"/>
                <a:sym typeface="Times New Roman"/>
              </a:rPr>
              <a:t>How RBAC is applied to resources.</a:t>
            </a:r>
            <a:endParaRPr/>
          </a:p>
          <a:p>
            <a:pPr indent="0" lvl="0" marL="0" rtl="0" algn="l">
              <a:lnSpc>
                <a:spcPct val="100000"/>
              </a:lnSpc>
              <a:spcBef>
                <a:spcPts val="0"/>
              </a:spcBef>
              <a:spcAft>
                <a:spcPts val="0"/>
              </a:spcAft>
              <a:buSzPts val="1400"/>
              <a:buNone/>
            </a:pPr>
            <a:r>
              <a:t/>
            </a:r>
            <a:endParaRPr sz="2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b="0" i="0" lang="en-US" sz="2400">
                <a:solidFill>
                  <a:srgbClr val="161616"/>
                </a:solidFill>
                <a:latin typeface="Times New Roman"/>
                <a:ea typeface="Times New Roman"/>
                <a:cs typeface="Times New Roman"/>
                <a:sym typeface="Times New Roman"/>
              </a:rPr>
              <a:t>Role-based access control is applied to a scope, which is a resource or set of resources that this access applies to.</a:t>
            </a:r>
            <a:endParaRPr/>
          </a:p>
          <a:p>
            <a:pPr indent="0" lvl="0" marL="0" rtl="0" algn="l">
              <a:lnSpc>
                <a:spcPct val="100000"/>
              </a:lnSpc>
              <a:spcBef>
                <a:spcPts val="0"/>
              </a:spcBef>
              <a:spcAft>
                <a:spcPts val="0"/>
              </a:spcAft>
              <a:buSzPts val="1400"/>
              <a:buNone/>
            </a:pPr>
            <a:r>
              <a:t/>
            </a:r>
            <a:endParaRPr b="0" i="0" sz="2400">
              <a:solidFill>
                <a:srgbClr val="16161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b="0" i="0" lang="en-US" sz="2400">
                <a:solidFill>
                  <a:srgbClr val="161616"/>
                </a:solidFill>
                <a:latin typeface="Times New Roman"/>
                <a:ea typeface="Times New Roman"/>
                <a:cs typeface="Times New Roman"/>
                <a:sym typeface="Times New Roman"/>
              </a:rPr>
              <a:t>The above diagram shows the relationship between roles and scopes. </a:t>
            </a:r>
            <a:endParaRPr/>
          </a:p>
          <a:p>
            <a:pPr indent="0" lvl="0" marL="0" rtl="0" algn="l">
              <a:lnSpc>
                <a:spcPct val="100000"/>
              </a:lnSpc>
              <a:spcBef>
                <a:spcPts val="0"/>
              </a:spcBef>
              <a:spcAft>
                <a:spcPts val="0"/>
              </a:spcAft>
              <a:buSzPts val="1400"/>
              <a:buNone/>
            </a:pPr>
            <a:r>
              <a:t/>
            </a:r>
            <a:endParaRPr b="0" i="0" sz="2400">
              <a:solidFill>
                <a:srgbClr val="16161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b="0" i="0" lang="en-US" sz="2400">
                <a:solidFill>
                  <a:srgbClr val="161616"/>
                </a:solidFill>
                <a:latin typeface="Times New Roman"/>
                <a:ea typeface="Times New Roman"/>
                <a:cs typeface="Times New Roman"/>
                <a:sym typeface="Times New Roman"/>
              </a:rPr>
              <a:t>A management group, subscription, or resource group might be given the role of owner, so they have increased control and authority. An observer, who isn't expected to make any updates, might be given a role of Reader for the same scope, enabling them to review or observe the management group, subscription, or resource group.</a:t>
            </a:r>
            <a:endParaRPr/>
          </a:p>
          <a:p>
            <a:pPr indent="0" lvl="0" marL="0" rtl="0" algn="l">
              <a:lnSpc>
                <a:spcPct val="100000"/>
              </a:lnSpc>
              <a:spcBef>
                <a:spcPts val="0"/>
              </a:spcBef>
              <a:spcAft>
                <a:spcPts val="0"/>
              </a:spcAft>
              <a:buSzPts val="1400"/>
              <a:buNone/>
            </a:pPr>
            <a:r>
              <a:t/>
            </a:r>
            <a:endParaRPr b="0" i="0" sz="3600">
              <a:solidFill>
                <a:srgbClr val="161616"/>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1400"/>
              <a:buNone/>
            </a:pPr>
            <a:r>
              <a:rPr b="0" i="0" lang="en-US" sz="2400">
                <a:solidFill>
                  <a:srgbClr val="161616"/>
                </a:solidFill>
                <a:latin typeface="Times New Roman"/>
                <a:ea typeface="Times New Roman"/>
                <a:cs typeface="Times New Roman"/>
                <a:sym typeface="Times New Roman"/>
              </a:rPr>
              <a:t>Scopes include:</a:t>
            </a:r>
            <a:endParaRPr/>
          </a:p>
          <a:p>
            <a:pPr indent="0" lvl="0" marL="0" rtl="0" algn="l">
              <a:lnSpc>
                <a:spcPct val="100000"/>
              </a:lnSpc>
              <a:spcBef>
                <a:spcPts val="0"/>
              </a:spcBef>
              <a:spcAft>
                <a:spcPts val="0"/>
              </a:spcAft>
              <a:buSzPts val="1400"/>
              <a:buNone/>
            </a:pPr>
            <a:r>
              <a:t/>
            </a:r>
            <a:endParaRPr b="0" i="0" sz="2400">
              <a:solidFill>
                <a:srgbClr val="161616"/>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rgbClr val="161616"/>
              </a:buClr>
              <a:buSzPts val="2400"/>
              <a:buFont typeface="Arial"/>
              <a:buChar char="•"/>
            </a:pPr>
            <a:r>
              <a:rPr b="0" i="0" lang="en-US" sz="2400">
                <a:solidFill>
                  <a:srgbClr val="161616"/>
                </a:solidFill>
                <a:latin typeface="Times New Roman"/>
                <a:ea typeface="Times New Roman"/>
                <a:cs typeface="Times New Roman"/>
                <a:sym typeface="Times New Roman"/>
              </a:rPr>
              <a:t> A management group (a collection of multiple subscriptions).</a:t>
            </a:r>
            <a:endParaRPr/>
          </a:p>
          <a:p>
            <a:pPr indent="0" lvl="0" marL="0" rtl="0" algn="l">
              <a:lnSpc>
                <a:spcPct val="100000"/>
              </a:lnSpc>
              <a:spcBef>
                <a:spcPts val="0"/>
              </a:spcBef>
              <a:spcAft>
                <a:spcPts val="0"/>
              </a:spcAft>
              <a:buClr>
                <a:srgbClr val="161616"/>
              </a:buClr>
              <a:buSzPts val="2400"/>
              <a:buFont typeface="Arial"/>
              <a:buChar char="•"/>
            </a:pPr>
            <a:r>
              <a:rPr b="0" i="0" lang="en-US" sz="2400">
                <a:solidFill>
                  <a:srgbClr val="161616"/>
                </a:solidFill>
                <a:latin typeface="Times New Roman"/>
                <a:ea typeface="Times New Roman"/>
                <a:cs typeface="Times New Roman"/>
                <a:sym typeface="Times New Roman"/>
              </a:rPr>
              <a:t> A single subscription.</a:t>
            </a:r>
            <a:endParaRPr/>
          </a:p>
          <a:p>
            <a:pPr indent="0" lvl="0" marL="0" rtl="0" algn="l">
              <a:lnSpc>
                <a:spcPct val="100000"/>
              </a:lnSpc>
              <a:spcBef>
                <a:spcPts val="0"/>
              </a:spcBef>
              <a:spcAft>
                <a:spcPts val="0"/>
              </a:spcAft>
              <a:buClr>
                <a:srgbClr val="161616"/>
              </a:buClr>
              <a:buSzPts val="2400"/>
              <a:buFont typeface="Arial"/>
              <a:buChar char="•"/>
            </a:pPr>
            <a:r>
              <a:rPr b="0" i="0" lang="en-US" sz="2400">
                <a:solidFill>
                  <a:srgbClr val="161616"/>
                </a:solidFill>
                <a:latin typeface="Times New Roman"/>
                <a:ea typeface="Times New Roman"/>
                <a:cs typeface="Times New Roman"/>
                <a:sym typeface="Times New Roman"/>
              </a:rPr>
              <a:t> A resource group.</a:t>
            </a:r>
            <a:endParaRPr/>
          </a:p>
          <a:p>
            <a:pPr indent="0" lvl="0" marL="0" rtl="0" algn="l">
              <a:lnSpc>
                <a:spcPct val="100000"/>
              </a:lnSpc>
              <a:spcBef>
                <a:spcPts val="0"/>
              </a:spcBef>
              <a:spcAft>
                <a:spcPts val="0"/>
              </a:spcAft>
              <a:buClr>
                <a:srgbClr val="161616"/>
              </a:buClr>
              <a:buSzPts val="2400"/>
              <a:buFont typeface="Arial"/>
              <a:buChar char="•"/>
            </a:pPr>
            <a:r>
              <a:rPr b="0" i="0" lang="en-US" sz="2400">
                <a:solidFill>
                  <a:srgbClr val="161616"/>
                </a:solidFill>
                <a:latin typeface="Times New Roman"/>
                <a:ea typeface="Times New Roman"/>
                <a:cs typeface="Times New Roman"/>
                <a:sym typeface="Times New Roman"/>
              </a:rPr>
              <a:t> A single resource.</a:t>
            </a:r>
            <a:endParaRPr/>
          </a:p>
          <a:p>
            <a:pPr indent="0" lvl="0" marL="0" rtl="0" algn="l">
              <a:lnSpc>
                <a:spcPct val="100000"/>
              </a:lnSpc>
              <a:spcBef>
                <a:spcPts val="0"/>
              </a:spcBef>
              <a:spcAft>
                <a:spcPts val="0"/>
              </a:spcAft>
              <a:buSzPts val="1400"/>
              <a:buNone/>
            </a:pPr>
            <a:r>
              <a:t/>
            </a:r>
            <a:endParaRPr b="0" i="0" sz="2400">
              <a:solidFill>
                <a:srgbClr val="16161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b="0" i="0" lang="en-US" sz="2400">
                <a:solidFill>
                  <a:srgbClr val="161616"/>
                </a:solidFill>
                <a:latin typeface="Times New Roman"/>
                <a:ea typeface="Times New Roman"/>
                <a:cs typeface="Times New Roman"/>
                <a:sym typeface="Times New Roman"/>
              </a:rPr>
              <a:t>Observers, users managing resources, admins, and automated processes illustrate the kinds of users or accounts that would typically be assigned each of the various roles.</a:t>
            </a:r>
            <a:endParaRPr/>
          </a:p>
          <a:p>
            <a:pPr indent="0" lvl="0" marL="0" rtl="0" algn="l">
              <a:lnSpc>
                <a:spcPct val="100000"/>
              </a:lnSpc>
              <a:spcBef>
                <a:spcPts val="0"/>
              </a:spcBef>
              <a:spcAft>
                <a:spcPts val="0"/>
              </a:spcAft>
              <a:buSzPts val="1400"/>
              <a:buNone/>
            </a:pPr>
            <a:r>
              <a:t/>
            </a:r>
            <a:endParaRPr b="0" i="0" sz="2400">
              <a:solidFill>
                <a:srgbClr val="16161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a:p>
        </p:txBody>
      </p:sp>
      <p:sp>
        <p:nvSpPr>
          <p:cNvPr id="251" name="Google Shape;25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Chapter4 – Azure Active Directory</a:t>
            </a:r>
            <a:endParaRPr/>
          </a:p>
          <a:p>
            <a:pPr indent="0" lvl="0" marL="0" rtl="0" algn="l">
              <a:lnSpc>
                <a:spcPct val="90000"/>
              </a:lnSpc>
              <a:spcBef>
                <a:spcPts val="100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Verify explicitly - Always authenticate and authorize based on all available data points.</a:t>
            </a:r>
            <a:endParaRPr/>
          </a:p>
          <a:p>
            <a:pPr indent="0" lvl="0" marL="0" rtl="0" algn="l">
              <a:lnSpc>
                <a:spcPct val="90000"/>
              </a:lnSpc>
              <a:spcBef>
                <a:spcPts val="100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Use least privilege access - Limit user access with Just-In-Time and Just-Enough-Access (JIT/JEA), risk-based adaptive policies, and data protection.</a:t>
            </a:r>
            <a:endParaRPr/>
          </a:p>
          <a:p>
            <a:pPr indent="0" lvl="0" marL="0" rtl="0" algn="l">
              <a:lnSpc>
                <a:spcPct val="90000"/>
              </a:lnSpc>
              <a:spcBef>
                <a:spcPts val="100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Assume breach - Minimize blast radius and segment access. Verify end-to-end encryption. Use analytics to get visibility, drive threat detection, and improve defenses.</a:t>
            </a:r>
            <a:endParaRPr/>
          </a:p>
          <a:p>
            <a:pPr indent="0" lvl="0" marL="0" rtl="0" algn="l">
              <a:lnSpc>
                <a:spcPct val="100000"/>
              </a:lnSpc>
              <a:spcBef>
                <a:spcPts val="0"/>
              </a:spcBef>
              <a:spcAft>
                <a:spcPts val="0"/>
              </a:spcAft>
              <a:buSzPts val="1400"/>
              <a:buNone/>
            </a:pPr>
            <a:r>
              <a:t/>
            </a:r>
            <a:endParaRPr/>
          </a:p>
        </p:txBody>
      </p:sp>
      <p:sp>
        <p:nvSpPr>
          <p:cNvPr id="266" name="Google Shape;26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Chapter4 – Azure Active Directory</a:t>
            </a:r>
            <a:endParaRPr/>
          </a:p>
          <a:p>
            <a:pPr indent="0" lvl="0" marL="0" rtl="0" algn="l">
              <a:lnSpc>
                <a:spcPct val="90000"/>
              </a:lnSpc>
              <a:spcBef>
                <a:spcPts val="100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Classic Approach </a:t>
            </a:r>
            <a:r>
              <a:rPr lang="en-US" sz="2400">
                <a:solidFill>
                  <a:schemeClr val="dk1"/>
                </a:solidFill>
                <a:latin typeface="Times New Roman"/>
                <a:ea typeface="Times New Roman"/>
                <a:cs typeface="Times New Roman"/>
                <a:sym typeface="Times New Roman"/>
              </a:rPr>
              <a:t>will deny all in order to protect network.</a:t>
            </a:r>
            <a:endParaRPr/>
          </a:p>
          <a:p>
            <a:pPr indent="0" lvl="0" marL="0" rtl="0" algn="l">
              <a:lnSpc>
                <a:spcPct val="90000"/>
              </a:lnSpc>
              <a:spcBef>
                <a:spcPts val="1000"/>
              </a:spcBef>
              <a:spcAft>
                <a:spcPts val="0"/>
              </a:spcAft>
              <a:buClr>
                <a:schemeClr val="dk1"/>
              </a:buClr>
              <a:buSzPts val="2400"/>
              <a:buFont typeface="Arial"/>
              <a:buNone/>
            </a:pPr>
            <a:r>
              <a:t/>
            </a:r>
            <a:endParaRPr sz="2400">
              <a:solidFill>
                <a:schemeClr val="dk1"/>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Font typeface="Arial"/>
              <a:buNone/>
            </a:pPr>
            <a:r>
              <a:rPr b="1" lang="en-US" sz="2400">
                <a:solidFill>
                  <a:schemeClr val="dk1"/>
                </a:solidFill>
                <a:latin typeface="Times New Roman"/>
                <a:ea typeface="Times New Roman"/>
                <a:cs typeface="Times New Roman"/>
                <a:sym typeface="Times New Roman"/>
              </a:rPr>
              <a:t>Zero Trust </a:t>
            </a:r>
            <a:r>
              <a:rPr lang="en-US" sz="2400">
                <a:solidFill>
                  <a:schemeClr val="dk1"/>
                </a:solidFill>
                <a:latin typeface="Times New Roman"/>
                <a:ea typeface="Times New Roman"/>
                <a:cs typeface="Times New Roman"/>
                <a:sym typeface="Times New Roman"/>
              </a:rPr>
              <a:t>will protect your infrastructure assets anywhere based in central policy.</a:t>
            </a:r>
            <a:endParaRPr/>
          </a:p>
        </p:txBody>
      </p:sp>
      <p:sp>
        <p:nvSpPr>
          <p:cNvPr id="273" name="Google Shape;27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a:solidFill>
                  <a:schemeClr val="dk1"/>
                </a:solidFill>
                <a:latin typeface="Times New Roman"/>
                <a:ea typeface="Times New Roman"/>
                <a:cs typeface="Times New Roman"/>
                <a:sym typeface="Times New Roman"/>
              </a:rPr>
              <a:t>Chapter4</a:t>
            </a:r>
            <a:r>
              <a:rPr lang="en-US" sz="2400">
                <a:solidFill>
                  <a:schemeClr val="dk1"/>
                </a:solidFill>
                <a:latin typeface="Times New Roman"/>
                <a:ea typeface="Times New Roman"/>
                <a:cs typeface="Times New Roman"/>
                <a:sym typeface="Times New Roman"/>
              </a:rPr>
              <a:t> – Azure Active Directory</a:t>
            </a:r>
            <a:endParaRPr/>
          </a:p>
          <a:p>
            <a:pPr indent="0" lvl="0" marL="0" rtl="0" algn="l">
              <a:lnSpc>
                <a:spcPct val="100000"/>
              </a:lnSpc>
              <a:spcBef>
                <a:spcPts val="0"/>
              </a:spcBef>
              <a:spcAft>
                <a:spcPts val="0"/>
              </a:spcAft>
              <a:buClr>
                <a:schemeClr val="dk1"/>
              </a:buClr>
              <a:buSzPts val="2400"/>
              <a:buFont typeface="Calibri"/>
              <a:buNone/>
            </a:pPr>
            <a:r>
              <a:t/>
            </a:r>
            <a:endParaRPr b="0" i="0" sz="2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rgbClr val="273239"/>
              </a:buClr>
              <a:buSzPts val="2400"/>
              <a:buFont typeface="Calibri"/>
              <a:buNone/>
            </a:pPr>
            <a:r>
              <a:rPr b="1" i="0" lang="en-US" sz="2400">
                <a:solidFill>
                  <a:srgbClr val="273239"/>
                </a:solidFill>
                <a:latin typeface="Times New Roman"/>
                <a:ea typeface="Times New Roman"/>
                <a:cs typeface="Times New Roman"/>
                <a:sym typeface="Times New Roman"/>
              </a:rPr>
              <a:t>Confidentiality</a:t>
            </a:r>
            <a:r>
              <a:rPr b="0" i="0" lang="en-US" sz="2400">
                <a:solidFill>
                  <a:srgbClr val="273239"/>
                </a:solidFill>
                <a:latin typeface="Times New Roman"/>
                <a:ea typeface="Times New Roman"/>
                <a:cs typeface="Times New Roman"/>
                <a:sym typeface="Times New Roman"/>
              </a:rPr>
              <a:t>-This pillar ensures that the ‘protect surface’ can be accessed only by those who have been granted direct/express permission.</a:t>
            </a:r>
            <a:endParaRPr/>
          </a:p>
          <a:p>
            <a:pPr indent="0" lvl="0" marL="0" rtl="0" algn="l">
              <a:lnSpc>
                <a:spcPct val="100000"/>
              </a:lnSpc>
              <a:spcBef>
                <a:spcPts val="0"/>
              </a:spcBef>
              <a:spcAft>
                <a:spcPts val="0"/>
              </a:spcAft>
              <a:buClr>
                <a:schemeClr val="dk1"/>
              </a:buClr>
              <a:buSzPts val="2400"/>
              <a:buFont typeface="Calibri"/>
              <a:buNone/>
            </a:pPr>
            <a:r>
              <a:t/>
            </a:r>
            <a:endParaRPr b="0" i="0" sz="2400">
              <a:solidFill>
                <a:srgbClr val="273239"/>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rgbClr val="273239"/>
              </a:buClr>
              <a:buSzPts val="2400"/>
              <a:buFont typeface="Calibri"/>
              <a:buNone/>
            </a:pPr>
            <a:r>
              <a:rPr b="1" i="0" lang="en-US" sz="2400">
                <a:solidFill>
                  <a:srgbClr val="273239"/>
                </a:solidFill>
                <a:latin typeface="Times New Roman"/>
                <a:ea typeface="Times New Roman"/>
                <a:cs typeface="Times New Roman"/>
                <a:sym typeface="Times New Roman"/>
              </a:rPr>
              <a:t>Integrity</a:t>
            </a:r>
            <a:r>
              <a:rPr b="0" i="0" lang="en-US" sz="2400">
                <a:solidFill>
                  <a:srgbClr val="273239"/>
                </a:solidFill>
                <a:latin typeface="Times New Roman"/>
                <a:ea typeface="Times New Roman"/>
                <a:cs typeface="Times New Roman"/>
                <a:sym typeface="Times New Roman"/>
              </a:rPr>
              <a:t>– A unique fingerprint of the data is created by using a one-way hashing algorithm. The receiver is then sent the hash. The goal of integrity is to preserve the data throughout the transmission. Therefore, after the recipient receives the hash, he/she can recalculate the original value of the hash and compare the values to detect data consistency.</a:t>
            </a:r>
            <a:endParaRPr/>
          </a:p>
          <a:p>
            <a:pPr indent="0" lvl="0" marL="0" rtl="0" algn="l">
              <a:lnSpc>
                <a:spcPct val="100000"/>
              </a:lnSpc>
              <a:spcBef>
                <a:spcPts val="0"/>
              </a:spcBef>
              <a:spcAft>
                <a:spcPts val="0"/>
              </a:spcAft>
              <a:buClr>
                <a:schemeClr val="dk1"/>
              </a:buClr>
              <a:buSzPts val="2400"/>
              <a:buFont typeface="Calibri"/>
              <a:buNone/>
            </a:pPr>
            <a:r>
              <a:t/>
            </a:r>
            <a:endParaRPr b="0" i="0" sz="2400">
              <a:solidFill>
                <a:srgbClr val="273239"/>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rgbClr val="273239"/>
              </a:buClr>
              <a:buSzPts val="2400"/>
              <a:buFont typeface="Calibri"/>
              <a:buNone/>
            </a:pPr>
            <a:r>
              <a:rPr b="1" i="0" lang="en-US" sz="2400">
                <a:solidFill>
                  <a:srgbClr val="273239"/>
                </a:solidFill>
                <a:latin typeface="Times New Roman"/>
                <a:ea typeface="Times New Roman"/>
                <a:cs typeface="Times New Roman"/>
                <a:sym typeface="Times New Roman"/>
              </a:rPr>
              <a:t>Availability</a:t>
            </a:r>
            <a:r>
              <a:rPr b="0" i="0" lang="en-US" sz="2400">
                <a:solidFill>
                  <a:srgbClr val="273239"/>
                </a:solidFill>
                <a:latin typeface="Times New Roman"/>
                <a:ea typeface="Times New Roman"/>
                <a:cs typeface="Times New Roman"/>
                <a:sym typeface="Times New Roman"/>
              </a:rPr>
              <a:t>-Data should be made available only to authentic users. Authentic users shouldn’t be denied access. This happens in a DDOS or a Distributed Denial of Service attack wherein even bona fide users are denied access.</a:t>
            </a:r>
            <a:endParaRPr/>
          </a:p>
          <a:p>
            <a:pPr indent="0" lvl="0" marL="0" rtl="0" algn="l">
              <a:lnSpc>
                <a:spcPct val="100000"/>
              </a:lnSpc>
              <a:spcBef>
                <a:spcPts val="0"/>
              </a:spcBef>
              <a:spcAft>
                <a:spcPts val="0"/>
              </a:spcAft>
              <a:buSzPts val="1400"/>
              <a:buNone/>
            </a:pPr>
            <a:r>
              <a:t/>
            </a:r>
            <a:endParaRPr/>
          </a:p>
        </p:txBody>
      </p:sp>
      <p:sp>
        <p:nvSpPr>
          <p:cNvPr id="279" name="Google Shape;27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a:solidFill>
                  <a:schemeClr val="dk1"/>
                </a:solidFill>
                <a:latin typeface="Times New Roman"/>
                <a:ea typeface="Times New Roman"/>
                <a:cs typeface="Times New Roman"/>
                <a:sym typeface="Times New Roman"/>
              </a:rPr>
              <a:t>Chapter4</a:t>
            </a:r>
            <a:r>
              <a:rPr lang="en-US" sz="2400">
                <a:solidFill>
                  <a:schemeClr val="dk1"/>
                </a:solidFill>
                <a:latin typeface="Times New Roman"/>
                <a:ea typeface="Times New Roman"/>
                <a:cs typeface="Times New Roman"/>
                <a:sym typeface="Times New Roman"/>
              </a:rPr>
              <a:t> – Azure Active Directory</a:t>
            </a:r>
            <a:endParaRPr/>
          </a:p>
          <a:p>
            <a:pPr indent="0" lvl="0" marL="0" rtl="0" algn="l">
              <a:lnSpc>
                <a:spcPct val="100000"/>
              </a:lnSpc>
              <a:spcBef>
                <a:spcPts val="0"/>
              </a:spcBef>
              <a:spcAft>
                <a:spcPts val="0"/>
              </a:spcAft>
              <a:buSzPts val="1400"/>
              <a:buNone/>
            </a:pPr>
            <a:r>
              <a:t/>
            </a:r>
            <a:endParaRPr sz="2400">
              <a:latin typeface="Times New Roman"/>
              <a:ea typeface="Times New Roman"/>
              <a:cs typeface="Times New Roman"/>
              <a:sym typeface="Times New Roman"/>
            </a:endParaRPr>
          </a:p>
          <a:p>
            <a:pPr indent="0" lvl="0" marL="0" rtl="0" algn="l">
              <a:lnSpc>
                <a:spcPct val="100000"/>
              </a:lnSpc>
              <a:spcBef>
                <a:spcPts val="0"/>
              </a:spcBef>
              <a:spcAft>
                <a:spcPts val="0"/>
              </a:spcAft>
              <a:buClr>
                <a:srgbClr val="161616"/>
              </a:buClr>
              <a:buSzPts val="2400"/>
              <a:buFont typeface="Arial"/>
              <a:buChar char="•"/>
            </a:pPr>
            <a:r>
              <a:rPr b="0" i="0" lang="en-US" sz="2400">
                <a:solidFill>
                  <a:srgbClr val="161616"/>
                </a:solidFill>
                <a:latin typeface="Times New Roman"/>
                <a:ea typeface="Times New Roman"/>
                <a:cs typeface="Times New Roman"/>
                <a:sym typeface="Times New Roman"/>
              </a:rPr>
              <a:t> </a:t>
            </a:r>
            <a:r>
              <a:rPr b="1" i="0" lang="en-US" sz="2400">
                <a:solidFill>
                  <a:srgbClr val="161616"/>
                </a:solidFill>
                <a:latin typeface="Times New Roman"/>
                <a:ea typeface="Times New Roman"/>
                <a:cs typeface="Times New Roman"/>
                <a:sym typeface="Times New Roman"/>
              </a:rPr>
              <a:t>Physical security </a:t>
            </a:r>
            <a:r>
              <a:rPr b="0" i="0" lang="en-US" sz="2400">
                <a:solidFill>
                  <a:srgbClr val="161616"/>
                </a:solidFill>
                <a:latin typeface="Times New Roman"/>
                <a:ea typeface="Times New Roman"/>
                <a:cs typeface="Times New Roman"/>
                <a:sym typeface="Times New Roman"/>
              </a:rPr>
              <a:t>layer is the first line of defense to protect computing hardware in the datacenter.</a:t>
            </a:r>
            <a:endParaRPr/>
          </a:p>
          <a:p>
            <a:pPr indent="0" lvl="0" marL="0" rtl="0" algn="l">
              <a:lnSpc>
                <a:spcPct val="100000"/>
              </a:lnSpc>
              <a:spcBef>
                <a:spcPts val="0"/>
              </a:spcBef>
              <a:spcAft>
                <a:spcPts val="0"/>
              </a:spcAft>
              <a:buClr>
                <a:schemeClr val="dk1"/>
              </a:buClr>
              <a:buSzPts val="2400"/>
              <a:buFont typeface="Arial"/>
              <a:buNone/>
            </a:pPr>
            <a:r>
              <a:t/>
            </a:r>
            <a:endParaRPr b="0" i="0" sz="2400">
              <a:solidFill>
                <a:srgbClr val="161616"/>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161616"/>
              </a:buClr>
              <a:buSzPts val="2400"/>
              <a:buFont typeface="Arial"/>
              <a:buChar char="•"/>
            </a:pPr>
            <a:r>
              <a:rPr b="1" i="0" lang="en-US" sz="2400">
                <a:solidFill>
                  <a:srgbClr val="161616"/>
                </a:solidFill>
                <a:latin typeface="Times New Roman"/>
                <a:ea typeface="Times New Roman"/>
                <a:cs typeface="Times New Roman"/>
                <a:sym typeface="Times New Roman"/>
              </a:rPr>
              <a:t> Identity and access </a:t>
            </a:r>
            <a:r>
              <a:rPr b="0" i="0" lang="en-US" sz="2400">
                <a:solidFill>
                  <a:srgbClr val="161616"/>
                </a:solidFill>
                <a:latin typeface="Times New Roman"/>
                <a:ea typeface="Times New Roman"/>
                <a:cs typeface="Times New Roman"/>
                <a:sym typeface="Times New Roman"/>
              </a:rPr>
              <a:t>layer controls access to infrastructure and change control.</a:t>
            </a:r>
            <a:endParaRPr/>
          </a:p>
          <a:p>
            <a:pPr indent="0" lvl="0" marL="0" rtl="0" algn="l">
              <a:lnSpc>
                <a:spcPct val="100000"/>
              </a:lnSpc>
              <a:spcBef>
                <a:spcPts val="0"/>
              </a:spcBef>
              <a:spcAft>
                <a:spcPts val="0"/>
              </a:spcAft>
              <a:buClr>
                <a:schemeClr val="dk1"/>
              </a:buClr>
              <a:buSzPts val="2400"/>
              <a:buFont typeface="Arial"/>
              <a:buNone/>
            </a:pPr>
            <a:r>
              <a:t/>
            </a:r>
            <a:endParaRPr b="0" i="0" sz="2400">
              <a:solidFill>
                <a:srgbClr val="161616"/>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rgbClr val="161616"/>
              </a:buClr>
              <a:buSzPts val="2400"/>
              <a:buFont typeface="Arial"/>
              <a:buChar char="•"/>
            </a:pPr>
            <a:r>
              <a:rPr b="0" i="0" lang="en-US" sz="2400">
                <a:solidFill>
                  <a:srgbClr val="161616"/>
                </a:solidFill>
                <a:latin typeface="Times New Roman"/>
                <a:ea typeface="Times New Roman"/>
                <a:cs typeface="Times New Roman"/>
                <a:sym typeface="Times New Roman"/>
              </a:rPr>
              <a:t> </a:t>
            </a:r>
            <a:r>
              <a:rPr b="1" i="0" lang="en-US" sz="2400">
                <a:solidFill>
                  <a:srgbClr val="161616"/>
                </a:solidFill>
                <a:latin typeface="Times New Roman"/>
                <a:ea typeface="Times New Roman"/>
                <a:cs typeface="Times New Roman"/>
                <a:sym typeface="Times New Roman"/>
              </a:rPr>
              <a:t>Perimeter </a:t>
            </a:r>
            <a:r>
              <a:rPr b="0" i="0" lang="en-US" sz="2400">
                <a:solidFill>
                  <a:srgbClr val="161616"/>
                </a:solidFill>
                <a:latin typeface="Times New Roman"/>
                <a:ea typeface="Times New Roman"/>
                <a:cs typeface="Times New Roman"/>
                <a:sym typeface="Times New Roman"/>
              </a:rPr>
              <a:t>layer uses distributed denial of service (DDoS) protection to filter large-scale attacks before they can cause a denial of service for users.</a:t>
            </a:r>
            <a:endParaRPr/>
          </a:p>
          <a:p>
            <a:pPr indent="0" lvl="0" marL="0" rtl="0" algn="l">
              <a:lnSpc>
                <a:spcPct val="100000"/>
              </a:lnSpc>
              <a:spcBef>
                <a:spcPts val="0"/>
              </a:spcBef>
              <a:spcAft>
                <a:spcPts val="0"/>
              </a:spcAft>
              <a:buClr>
                <a:schemeClr val="dk1"/>
              </a:buClr>
              <a:buSzPts val="2400"/>
              <a:buFont typeface="Arial"/>
              <a:buNone/>
            </a:pPr>
            <a:r>
              <a:t/>
            </a:r>
            <a:endParaRPr b="0" i="0" sz="2400">
              <a:solidFill>
                <a:srgbClr val="161616"/>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rgbClr val="161616"/>
              </a:buClr>
              <a:buSzPts val="2400"/>
              <a:buFont typeface="Arial"/>
              <a:buChar char="•"/>
            </a:pPr>
            <a:r>
              <a:rPr b="0" i="0" lang="en-US" sz="2400">
                <a:solidFill>
                  <a:srgbClr val="161616"/>
                </a:solidFill>
                <a:latin typeface="Times New Roman"/>
                <a:ea typeface="Times New Roman"/>
                <a:cs typeface="Times New Roman"/>
                <a:sym typeface="Times New Roman"/>
              </a:rPr>
              <a:t> </a:t>
            </a:r>
            <a:r>
              <a:rPr b="1" i="0" lang="en-US" sz="2400">
                <a:solidFill>
                  <a:srgbClr val="161616"/>
                </a:solidFill>
                <a:latin typeface="Times New Roman"/>
                <a:ea typeface="Times New Roman"/>
                <a:cs typeface="Times New Roman"/>
                <a:sym typeface="Times New Roman"/>
              </a:rPr>
              <a:t>Network</a:t>
            </a:r>
            <a:r>
              <a:rPr b="0" i="0" lang="en-US" sz="2400">
                <a:solidFill>
                  <a:srgbClr val="161616"/>
                </a:solidFill>
                <a:latin typeface="Times New Roman"/>
                <a:ea typeface="Times New Roman"/>
                <a:cs typeface="Times New Roman"/>
                <a:sym typeface="Times New Roman"/>
              </a:rPr>
              <a:t> layer limits communication between resources through segmentation and access controls.</a:t>
            </a:r>
            <a:endParaRPr/>
          </a:p>
          <a:p>
            <a:pPr indent="0" lvl="0" marL="0" rtl="0" algn="l">
              <a:lnSpc>
                <a:spcPct val="100000"/>
              </a:lnSpc>
              <a:spcBef>
                <a:spcPts val="0"/>
              </a:spcBef>
              <a:spcAft>
                <a:spcPts val="0"/>
              </a:spcAft>
              <a:buClr>
                <a:schemeClr val="dk1"/>
              </a:buClr>
              <a:buSzPts val="2400"/>
              <a:buFont typeface="Arial"/>
              <a:buNone/>
            </a:pPr>
            <a:r>
              <a:t/>
            </a:r>
            <a:endParaRPr b="0" i="0" sz="2400">
              <a:solidFill>
                <a:srgbClr val="161616"/>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rgbClr val="161616"/>
              </a:buClr>
              <a:buSzPts val="2400"/>
              <a:buFont typeface="Arial"/>
              <a:buChar char="•"/>
            </a:pPr>
            <a:r>
              <a:rPr b="0" i="0" lang="en-US" sz="2400">
                <a:solidFill>
                  <a:srgbClr val="161616"/>
                </a:solidFill>
                <a:latin typeface="Times New Roman"/>
                <a:ea typeface="Times New Roman"/>
                <a:cs typeface="Times New Roman"/>
                <a:sym typeface="Times New Roman"/>
              </a:rPr>
              <a:t> </a:t>
            </a:r>
            <a:r>
              <a:rPr b="1" i="0" lang="en-US" sz="2400">
                <a:solidFill>
                  <a:srgbClr val="161616"/>
                </a:solidFill>
                <a:latin typeface="Times New Roman"/>
                <a:ea typeface="Times New Roman"/>
                <a:cs typeface="Times New Roman"/>
                <a:sym typeface="Times New Roman"/>
              </a:rPr>
              <a:t>Compute</a:t>
            </a:r>
            <a:r>
              <a:rPr b="0" i="0" lang="en-US" sz="2400">
                <a:solidFill>
                  <a:srgbClr val="161616"/>
                </a:solidFill>
                <a:latin typeface="Times New Roman"/>
                <a:ea typeface="Times New Roman"/>
                <a:cs typeface="Times New Roman"/>
                <a:sym typeface="Times New Roman"/>
              </a:rPr>
              <a:t> layer secures access to virtual machines.</a:t>
            </a:r>
            <a:endParaRPr/>
          </a:p>
          <a:p>
            <a:pPr indent="0" lvl="0" marL="0" rtl="0" algn="l">
              <a:lnSpc>
                <a:spcPct val="100000"/>
              </a:lnSpc>
              <a:spcBef>
                <a:spcPts val="0"/>
              </a:spcBef>
              <a:spcAft>
                <a:spcPts val="0"/>
              </a:spcAft>
              <a:buClr>
                <a:schemeClr val="dk1"/>
              </a:buClr>
              <a:buSzPts val="2400"/>
              <a:buFont typeface="Arial"/>
              <a:buNone/>
            </a:pPr>
            <a:r>
              <a:t/>
            </a:r>
            <a:endParaRPr b="0" i="0" sz="2400">
              <a:solidFill>
                <a:srgbClr val="161616"/>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rgbClr val="161616"/>
              </a:buClr>
              <a:buSzPts val="2400"/>
              <a:buFont typeface="Arial"/>
              <a:buChar char="•"/>
            </a:pPr>
            <a:r>
              <a:rPr b="1" i="0" lang="en-US" sz="2400">
                <a:solidFill>
                  <a:srgbClr val="161616"/>
                </a:solidFill>
                <a:latin typeface="Times New Roman"/>
                <a:ea typeface="Times New Roman"/>
                <a:cs typeface="Times New Roman"/>
                <a:sym typeface="Times New Roman"/>
              </a:rPr>
              <a:t> Application </a:t>
            </a:r>
            <a:r>
              <a:rPr b="0" i="0" lang="en-US" sz="2400">
                <a:solidFill>
                  <a:srgbClr val="161616"/>
                </a:solidFill>
                <a:latin typeface="Times New Roman"/>
                <a:ea typeface="Times New Roman"/>
                <a:cs typeface="Times New Roman"/>
                <a:sym typeface="Times New Roman"/>
              </a:rPr>
              <a:t>layer helps ensure that applications are secure and free of security vulnerabilities.</a:t>
            </a:r>
            <a:endParaRPr/>
          </a:p>
          <a:p>
            <a:pPr indent="0" lvl="0" marL="0" rtl="0" algn="l">
              <a:lnSpc>
                <a:spcPct val="100000"/>
              </a:lnSpc>
              <a:spcBef>
                <a:spcPts val="0"/>
              </a:spcBef>
              <a:spcAft>
                <a:spcPts val="0"/>
              </a:spcAft>
              <a:buClr>
                <a:schemeClr val="dk1"/>
              </a:buClr>
              <a:buSzPts val="2400"/>
              <a:buFont typeface="Arial"/>
              <a:buNone/>
            </a:pPr>
            <a:r>
              <a:t/>
            </a:r>
            <a:endParaRPr b="0" i="0" sz="2400">
              <a:solidFill>
                <a:srgbClr val="161616"/>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rgbClr val="161616"/>
              </a:buClr>
              <a:buSzPts val="2400"/>
              <a:buFont typeface="Arial"/>
              <a:buChar char="•"/>
            </a:pPr>
            <a:r>
              <a:rPr b="1" i="0" lang="en-US" sz="2400">
                <a:solidFill>
                  <a:srgbClr val="161616"/>
                </a:solidFill>
                <a:latin typeface="Times New Roman"/>
                <a:ea typeface="Times New Roman"/>
                <a:cs typeface="Times New Roman"/>
                <a:sym typeface="Times New Roman"/>
              </a:rPr>
              <a:t> Data </a:t>
            </a:r>
            <a:r>
              <a:rPr b="0" i="0" lang="en-US" sz="2400">
                <a:solidFill>
                  <a:srgbClr val="161616"/>
                </a:solidFill>
                <a:latin typeface="Times New Roman"/>
                <a:ea typeface="Times New Roman"/>
                <a:cs typeface="Times New Roman"/>
                <a:sym typeface="Times New Roman"/>
              </a:rPr>
              <a:t>layer controls access to business and customer data that you need to protect.</a:t>
            </a:r>
            <a:endParaRPr/>
          </a:p>
          <a:p>
            <a:pPr indent="0" lvl="0" marL="0" rtl="0" algn="l">
              <a:lnSpc>
                <a:spcPct val="100000"/>
              </a:lnSpc>
              <a:spcBef>
                <a:spcPts val="0"/>
              </a:spcBef>
              <a:spcAft>
                <a:spcPts val="0"/>
              </a:spcAft>
              <a:buSzPts val="1400"/>
              <a:buNone/>
            </a:pPr>
            <a:r>
              <a:t/>
            </a:r>
            <a:endParaRPr/>
          </a:p>
        </p:txBody>
      </p:sp>
      <p:sp>
        <p:nvSpPr>
          <p:cNvPr id="287" name="Google Shape;28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a:solidFill>
                  <a:schemeClr val="dk1"/>
                </a:solidFill>
                <a:latin typeface="Times New Roman"/>
                <a:ea typeface="Times New Roman"/>
                <a:cs typeface="Times New Roman"/>
                <a:sym typeface="Times New Roman"/>
              </a:rPr>
              <a:t>Chapter4</a:t>
            </a:r>
            <a:r>
              <a:rPr lang="en-US" sz="2400">
                <a:solidFill>
                  <a:schemeClr val="dk1"/>
                </a:solidFill>
                <a:latin typeface="Times New Roman"/>
                <a:ea typeface="Times New Roman"/>
                <a:cs typeface="Times New Roman"/>
                <a:sym typeface="Times New Roman"/>
              </a:rPr>
              <a:t> – Azure Active Directory</a:t>
            </a:r>
            <a:endParaRPr/>
          </a:p>
          <a:p>
            <a:pPr indent="0" lvl="0" marL="0" rtl="0" algn="l">
              <a:lnSpc>
                <a:spcPct val="100000"/>
              </a:lnSpc>
              <a:spcBef>
                <a:spcPts val="0"/>
              </a:spcBef>
              <a:spcAft>
                <a:spcPts val="0"/>
              </a:spcAft>
              <a:buSzPts val="1400"/>
              <a:buNone/>
            </a:pPr>
            <a:r>
              <a:t/>
            </a:r>
            <a:endParaRPr sz="2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b="0" i="0" lang="en-US" sz="2400">
                <a:solidFill>
                  <a:srgbClr val="333333"/>
                </a:solidFill>
                <a:latin typeface="Times New Roman"/>
                <a:ea typeface="Times New Roman"/>
                <a:cs typeface="Times New Roman"/>
                <a:sym typeface="Times New Roman"/>
              </a:rPr>
              <a:t>Azure Defender also analyzes signals from Azure network fabric and the service control plane, to detect threats across all Azure resources. It also protects non-Azure resources, utilizing Azure Arc, including those on-premises and in both AWS and GCP (once they've been onboarded).</a:t>
            </a:r>
            <a:endParaRPr sz="2400">
              <a:latin typeface="Times New Roman"/>
              <a:ea typeface="Times New Roman"/>
              <a:cs typeface="Times New Roman"/>
              <a:sym typeface="Times New Roman"/>
            </a:endParaRPr>
          </a:p>
        </p:txBody>
      </p:sp>
      <p:sp>
        <p:nvSpPr>
          <p:cNvPr id="295" name="Google Shape;295;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200"/>
              <a:buFont typeface="Arial"/>
              <a:buNone/>
            </a:pPr>
            <a:r>
              <a:rPr lang="en-US" sz="2200">
                <a:solidFill>
                  <a:schemeClr val="dk1"/>
                </a:solidFill>
                <a:latin typeface="Times New Roman"/>
                <a:ea typeface="Times New Roman"/>
                <a:cs typeface="Times New Roman"/>
                <a:sym typeface="Times New Roman"/>
              </a:rPr>
              <a:t>Chapter4 – Azure Active Directory</a:t>
            </a:r>
            <a:endParaRPr/>
          </a:p>
          <a:p>
            <a:pPr indent="-88900" lvl="0" marL="228600" rtl="0" algn="l">
              <a:lnSpc>
                <a:spcPct val="90000"/>
              </a:lnSpc>
              <a:spcBef>
                <a:spcPts val="1000"/>
              </a:spcBef>
              <a:spcAft>
                <a:spcPts val="0"/>
              </a:spcAft>
              <a:buClr>
                <a:schemeClr val="dk1"/>
              </a:buClr>
              <a:buSzPts val="2200"/>
              <a:buFont typeface="Arial"/>
              <a:buNone/>
            </a:pPr>
            <a:r>
              <a:t/>
            </a:r>
            <a:endParaRPr sz="2200">
              <a:solidFill>
                <a:schemeClr val="dk1"/>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200"/>
              <a:buFont typeface="Arial"/>
              <a:buNone/>
            </a:pPr>
            <a:r>
              <a:rPr lang="en-US" sz="2200">
                <a:solidFill>
                  <a:schemeClr val="dk1"/>
                </a:solidFill>
                <a:latin typeface="Times New Roman"/>
                <a:ea typeface="Times New Roman"/>
                <a:cs typeface="Times New Roman"/>
                <a:sym typeface="Times New Roman"/>
              </a:rPr>
              <a:t>Using Azure AD, we can give access to resources in Azure to users created in AD.</a:t>
            </a:r>
            <a:endParaRPr/>
          </a:p>
          <a:p>
            <a:pPr indent="-88900" lvl="0" marL="228600" rtl="0" algn="l">
              <a:lnSpc>
                <a:spcPct val="90000"/>
              </a:lnSpc>
              <a:spcBef>
                <a:spcPts val="1000"/>
              </a:spcBef>
              <a:spcAft>
                <a:spcPts val="0"/>
              </a:spcAft>
              <a:buClr>
                <a:schemeClr val="dk1"/>
              </a:buClr>
              <a:buSzPts val="2200"/>
              <a:buFont typeface="Arial"/>
              <a:buNone/>
            </a:pPr>
            <a:r>
              <a:t/>
            </a:r>
            <a:endParaRPr sz="2200">
              <a:solidFill>
                <a:schemeClr val="dk1"/>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200"/>
              <a:buFont typeface="Arial"/>
              <a:buNone/>
            </a:pPr>
            <a:r>
              <a:rPr lang="en-US" sz="2200">
                <a:solidFill>
                  <a:schemeClr val="dk1"/>
                </a:solidFill>
                <a:latin typeface="Times New Roman"/>
                <a:ea typeface="Times New Roman"/>
                <a:cs typeface="Times New Roman"/>
                <a:sym typeface="Times New Roman"/>
              </a:rPr>
              <a:t>We can grant different roles to users in Azure AD, Assign licenses to users.</a:t>
            </a:r>
            <a:endParaRPr/>
          </a:p>
          <a:p>
            <a:pPr indent="0" lvl="0" marL="0" rtl="0" algn="l">
              <a:lnSpc>
                <a:spcPct val="90000"/>
              </a:lnSpc>
              <a:spcBef>
                <a:spcPts val="1000"/>
              </a:spcBef>
              <a:spcAft>
                <a:spcPts val="0"/>
              </a:spcAft>
              <a:buClr>
                <a:schemeClr val="dk1"/>
              </a:buClr>
              <a:buSzPts val="2200"/>
              <a:buFont typeface="Arial"/>
              <a:buNone/>
            </a:pPr>
            <a:r>
              <a:t/>
            </a:r>
            <a:endParaRPr sz="2200">
              <a:solidFill>
                <a:schemeClr val="dk1"/>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chemeClr val="dk1"/>
              </a:buClr>
              <a:buSzPts val="2200"/>
              <a:buFont typeface="Arial"/>
              <a:buNone/>
            </a:pPr>
            <a:r>
              <a:rPr lang="en-US" sz="2200">
                <a:solidFill>
                  <a:schemeClr val="dk1"/>
                </a:solidFill>
                <a:latin typeface="Times New Roman"/>
                <a:ea typeface="Times New Roman"/>
                <a:cs typeface="Times New Roman"/>
                <a:sym typeface="Times New Roman"/>
              </a:rPr>
              <a:t>Connect on-premises AD with Azure AD.</a:t>
            </a:r>
            <a:endParaRPr/>
          </a:p>
          <a:p>
            <a:pPr indent="0" lvl="0" marL="0" rtl="0" algn="l">
              <a:lnSpc>
                <a:spcPct val="90000"/>
              </a:lnSpc>
              <a:spcBef>
                <a:spcPts val="1000"/>
              </a:spcBef>
              <a:spcAft>
                <a:spcPts val="0"/>
              </a:spcAft>
              <a:buClr>
                <a:schemeClr val="dk1"/>
              </a:buClr>
              <a:buSzPts val="2200"/>
              <a:buFont typeface="Arial"/>
              <a:buNone/>
            </a:pPr>
            <a:r>
              <a:t/>
            </a:r>
            <a:endParaRPr sz="2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a:p>
        </p:txBody>
      </p:sp>
      <p:sp>
        <p:nvSpPr>
          <p:cNvPr id="160" name="Google Shape;16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161616"/>
              </a:buClr>
              <a:buSzPts val="2000"/>
              <a:buFont typeface="Arial"/>
              <a:buNone/>
            </a:pPr>
            <a:r>
              <a:rPr lang="en-US" sz="2000">
                <a:solidFill>
                  <a:srgbClr val="161616"/>
                </a:solidFill>
                <a:latin typeface="Times New Roman"/>
                <a:ea typeface="Times New Roman"/>
                <a:cs typeface="Times New Roman"/>
                <a:sym typeface="Times New Roman"/>
              </a:rPr>
              <a:t>Chapter4 – Azure Active Directory</a:t>
            </a:r>
            <a:endParaRPr/>
          </a:p>
          <a:p>
            <a:pPr indent="-101600" lvl="0" marL="228600" marR="0" rtl="0" algn="l">
              <a:lnSpc>
                <a:spcPct val="90000"/>
              </a:lnSpc>
              <a:spcBef>
                <a:spcPts val="1000"/>
              </a:spcBef>
              <a:spcAft>
                <a:spcPts val="0"/>
              </a:spcAft>
              <a:buClr>
                <a:schemeClr val="dk1"/>
              </a:buClr>
              <a:buSzPts val="2000"/>
              <a:buFont typeface="Arial"/>
              <a:buNone/>
            </a:pPr>
            <a:r>
              <a:t/>
            </a:r>
            <a:endParaRPr sz="2000">
              <a:solidFill>
                <a:srgbClr val="161616"/>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161616"/>
              </a:buClr>
              <a:buSzPts val="2000"/>
              <a:buFont typeface="Arial"/>
              <a:buNone/>
            </a:pPr>
            <a:r>
              <a:rPr lang="en-US" sz="2000">
                <a:solidFill>
                  <a:srgbClr val="161616"/>
                </a:solidFill>
                <a:latin typeface="Times New Roman"/>
                <a:ea typeface="Times New Roman"/>
                <a:cs typeface="Times New Roman"/>
                <a:sym typeface="Times New Roman"/>
              </a:rPr>
              <a:t>IT administrators use Azure AD to control access to apps and app resources, based on business requirements.</a:t>
            </a:r>
            <a:endParaRPr/>
          </a:p>
          <a:p>
            <a:pPr indent="-101600" lvl="0" marL="228600" rtl="0" algn="l">
              <a:lnSpc>
                <a:spcPct val="90000"/>
              </a:lnSpc>
              <a:spcBef>
                <a:spcPts val="1000"/>
              </a:spcBef>
              <a:spcAft>
                <a:spcPts val="0"/>
              </a:spcAft>
              <a:buClr>
                <a:schemeClr val="dk1"/>
              </a:buClr>
              <a:buSzPts val="2000"/>
              <a:buFont typeface="Arial"/>
              <a:buNone/>
            </a:pPr>
            <a:r>
              <a:t/>
            </a:r>
            <a:endParaRPr sz="2000">
              <a:solidFill>
                <a:srgbClr val="161616"/>
              </a:solidFill>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161616"/>
              </a:buClr>
              <a:buSzPts val="2000"/>
              <a:buFont typeface="Arial"/>
              <a:buNone/>
            </a:pPr>
            <a:r>
              <a:rPr lang="en-US" sz="2000">
                <a:solidFill>
                  <a:srgbClr val="161616"/>
                </a:solidFill>
                <a:latin typeface="Times New Roman"/>
                <a:ea typeface="Times New Roman"/>
                <a:cs typeface="Times New Roman"/>
                <a:sym typeface="Times New Roman"/>
              </a:rPr>
              <a:t>App developers can use Azure AD as a standards-based authentication provider that helps them add single sign-on (SSO) to apps that works with a user's existing credentials. </a:t>
            </a:r>
            <a:endParaRPr/>
          </a:p>
          <a:p>
            <a:pPr indent="-101600" lvl="0" marL="228600" rtl="0" algn="l">
              <a:lnSpc>
                <a:spcPct val="90000"/>
              </a:lnSpc>
              <a:spcBef>
                <a:spcPts val="1000"/>
              </a:spcBef>
              <a:spcAft>
                <a:spcPts val="0"/>
              </a:spcAft>
              <a:buClr>
                <a:schemeClr val="dk1"/>
              </a:buClr>
              <a:buSzPts val="2000"/>
              <a:buFont typeface="Arial"/>
              <a:buNone/>
            </a:pPr>
            <a:r>
              <a:t/>
            </a:r>
            <a:endParaRPr sz="2000">
              <a:solidFill>
                <a:srgbClr val="161616"/>
              </a:solidFill>
              <a:latin typeface="Times New Roman"/>
              <a:ea typeface="Times New Roman"/>
              <a:cs typeface="Times New Roman"/>
              <a:sym typeface="Times New Roman"/>
            </a:endParaRPr>
          </a:p>
          <a:p>
            <a:pPr indent="0" lvl="0" marL="0" marR="0" rtl="0" algn="l">
              <a:lnSpc>
                <a:spcPct val="90000"/>
              </a:lnSpc>
              <a:spcBef>
                <a:spcPts val="1000"/>
              </a:spcBef>
              <a:spcAft>
                <a:spcPts val="0"/>
              </a:spcAft>
              <a:buClr>
                <a:srgbClr val="161616"/>
              </a:buClr>
              <a:buSzPts val="2000"/>
              <a:buFont typeface="Arial"/>
              <a:buNone/>
            </a:pPr>
            <a:r>
              <a:rPr lang="en-US" sz="2000">
                <a:solidFill>
                  <a:srgbClr val="161616"/>
                </a:solidFill>
                <a:latin typeface="Times New Roman"/>
                <a:ea typeface="Times New Roman"/>
                <a:cs typeface="Times New Roman"/>
                <a:sym typeface="Times New Roman"/>
              </a:rPr>
              <a:t>Microsoft 365, Office 365, Azure, or Dynamics CRM Online subscribers already use Azure AD as every Microsoft 365, Office 365, Azure, and Dynamics CRM Online tenant is automatically an Azure AD tenant. You can immediately start managing access to your integrated cloud apps.</a:t>
            </a:r>
            <a:endParaRPr/>
          </a:p>
          <a:p>
            <a:pPr indent="0" lvl="0" marL="0" marR="0" rtl="0" algn="l">
              <a:lnSpc>
                <a:spcPct val="90000"/>
              </a:lnSpc>
              <a:spcBef>
                <a:spcPts val="1000"/>
              </a:spcBef>
              <a:spcAft>
                <a:spcPts val="0"/>
              </a:spcAft>
              <a:buClr>
                <a:srgbClr val="161616"/>
              </a:buClr>
              <a:buSzPts val="2000"/>
              <a:buFont typeface="Arial"/>
              <a:buNone/>
            </a:pPr>
            <a:br>
              <a:rPr lang="en-US" sz="2000">
                <a:solidFill>
                  <a:srgbClr val="161616"/>
                </a:solidFill>
                <a:latin typeface="Times New Roman"/>
                <a:ea typeface="Times New Roman"/>
                <a:cs typeface="Times New Roman"/>
                <a:sym typeface="Times New Roman"/>
              </a:rPr>
            </a:br>
            <a:r>
              <a:rPr lang="en-US" sz="2000">
                <a:solidFill>
                  <a:srgbClr val="161616"/>
                </a:solidFill>
                <a:latin typeface="Times New Roman"/>
                <a:ea typeface="Times New Roman"/>
                <a:cs typeface="Times New Roman"/>
                <a:sym typeface="Times New Roman"/>
              </a:rPr>
              <a:t>Users. Users can manage their identities and take maintenance actions like self-service password reset.</a:t>
            </a:r>
            <a:endParaRPr/>
          </a:p>
          <a:p>
            <a:pPr indent="0" lvl="0" marL="0" marR="0" rtl="0" algn="l">
              <a:lnSpc>
                <a:spcPct val="100000"/>
              </a:lnSpc>
              <a:spcBef>
                <a:spcPts val="0"/>
              </a:spcBef>
              <a:spcAft>
                <a:spcPts val="0"/>
              </a:spcAft>
              <a:buClr>
                <a:schemeClr val="dk1"/>
              </a:buClr>
              <a:buSzPts val="1200"/>
              <a:buFont typeface="Calibri"/>
              <a:buNone/>
            </a:pPr>
            <a:r>
              <a:t/>
            </a:r>
            <a:endParaRPr b="0" i="0">
              <a:solidFill>
                <a:srgbClr val="161616"/>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SzPts val="1400"/>
              <a:buNone/>
            </a:pPr>
            <a:r>
              <a:t/>
            </a:r>
            <a:endParaRPr/>
          </a:p>
        </p:txBody>
      </p:sp>
      <p:sp>
        <p:nvSpPr>
          <p:cNvPr id="182" name="Google Shape;18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61616"/>
              </a:buClr>
              <a:buSzPts val="2400"/>
              <a:buFont typeface="Times New Roman"/>
              <a:buNone/>
            </a:pPr>
            <a:r>
              <a:rPr lang="en-US" sz="2400">
                <a:solidFill>
                  <a:srgbClr val="161616"/>
                </a:solidFill>
                <a:latin typeface="Times New Roman"/>
                <a:ea typeface="Times New Roman"/>
                <a:cs typeface="Times New Roman"/>
                <a:sym typeface="Times New Roman"/>
              </a:rPr>
              <a:t>Chapter4 – Azure Active Directory</a:t>
            </a:r>
            <a:endParaRPr/>
          </a:p>
          <a:p>
            <a:pPr indent="0" lvl="0" marL="0" marR="0" rtl="0" algn="l">
              <a:lnSpc>
                <a:spcPct val="100000"/>
              </a:lnSpc>
              <a:spcBef>
                <a:spcPts val="0"/>
              </a:spcBef>
              <a:spcAft>
                <a:spcPts val="0"/>
              </a:spcAft>
              <a:buClr>
                <a:schemeClr val="dk1"/>
              </a:buClr>
              <a:buSzPts val="2400"/>
              <a:buFont typeface="Calibri"/>
              <a:buNone/>
            </a:pPr>
            <a:r>
              <a:t/>
            </a:r>
            <a:endParaRPr sz="2400">
              <a:solidFill>
                <a:srgbClr val="16161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b="1" i="0" lang="en-US" sz="2400">
                <a:solidFill>
                  <a:srgbClr val="161616"/>
                </a:solidFill>
                <a:latin typeface="Times New Roman"/>
                <a:ea typeface="Times New Roman"/>
                <a:cs typeface="Times New Roman"/>
                <a:sym typeface="Times New Roman"/>
              </a:rPr>
              <a:t>Authentication</a:t>
            </a:r>
            <a:r>
              <a:rPr b="0" i="0" lang="en-US" sz="2400">
                <a:solidFill>
                  <a:srgbClr val="161616"/>
                </a:solidFill>
                <a:latin typeface="Times New Roman"/>
                <a:ea typeface="Times New Roman"/>
                <a:cs typeface="Times New Roman"/>
                <a:sym typeface="Times New Roman"/>
              </a:rPr>
              <a:t>: This includes verifying identity to access applications and resources.</a:t>
            </a:r>
            <a:endParaRPr/>
          </a:p>
          <a:p>
            <a:pPr indent="0" lvl="0" marL="0" rtl="0" algn="l">
              <a:lnSpc>
                <a:spcPct val="100000"/>
              </a:lnSpc>
              <a:spcBef>
                <a:spcPts val="0"/>
              </a:spcBef>
              <a:spcAft>
                <a:spcPts val="0"/>
              </a:spcAft>
              <a:buSzPts val="1400"/>
              <a:buNone/>
            </a:pPr>
            <a:r>
              <a:t/>
            </a:r>
            <a:endParaRPr b="0" i="0" sz="2400">
              <a:solidFill>
                <a:srgbClr val="16161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b="1" i="0" lang="en-US" sz="2400">
                <a:solidFill>
                  <a:srgbClr val="161616"/>
                </a:solidFill>
                <a:latin typeface="Times New Roman"/>
                <a:ea typeface="Times New Roman"/>
                <a:cs typeface="Times New Roman"/>
                <a:sym typeface="Times New Roman"/>
              </a:rPr>
              <a:t>Single sign-on</a:t>
            </a:r>
            <a:r>
              <a:rPr b="0" i="0" lang="en-US" sz="2400">
                <a:solidFill>
                  <a:srgbClr val="161616"/>
                </a:solidFill>
                <a:latin typeface="Times New Roman"/>
                <a:ea typeface="Times New Roman"/>
                <a:cs typeface="Times New Roman"/>
                <a:sym typeface="Times New Roman"/>
              </a:rPr>
              <a:t>: Single sign-on (SSO) enables you to remember only one username and one password to access multiple applications.</a:t>
            </a:r>
            <a:endParaRPr/>
          </a:p>
          <a:p>
            <a:pPr indent="0" lvl="0" marL="0" rtl="0" algn="l">
              <a:lnSpc>
                <a:spcPct val="100000"/>
              </a:lnSpc>
              <a:spcBef>
                <a:spcPts val="0"/>
              </a:spcBef>
              <a:spcAft>
                <a:spcPts val="0"/>
              </a:spcAft>
              <a:buSzPts val="1400"/>
              <a:buNone/>
            </a:pPr>
            <a:r>
              <a:t/>
            </a:r>
            <a:endParaRPr b="0" i="0" sz="2400">
              <a:solidFill>
                <a:srgbClr val="16161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b="1" i="0" lang="en-US" sz="2400">
                <a:solidFill>
                  <a:srgbClr val="161616"/>
                </a:solidFill>
                <a:latin typeface="Times New Roman"/>
                <a:ea typeface="Times New Roman"/>
                <a:cs typeface="Times New Roman"/>
                <a:sym typeface="Times New Roman"/>
              </a:rPr>
              <a:t>Application management</a:t>
            </a:r>
            <a:r>
              <a:rPr b="0" i="0" lang="en-US" sz="2400">
                <a:solidFill>
                  <a:srgbClr val="161616"/>
                </a:solidFill>
                <a:latin typeface="Times New Roman"/>
                <a:ea typeface="Times New Roman"/>
                <a:cs typeface="Times New Roman"/>
                <a:sym typeface="Times New Roman"/>
              </a:rPr>
              <a:t>: You can manage your cloud and on-premises apps by using Azure AD.</a:t>
            </a:r>
            <a:endParaRPr/>
          </a:p>
          <a:p>
            <a:pPr indent="0" lvl="0" marL="0" rtl="0" algn="l">
              <a:lnSpc>
                <a:spcPct val="100000"/>
              </a:lnSpc>
              <a:spcBef>
                <a:spcPts val="0"/>
              </a:spcBef>
              <a:spcAft>
                <a:spcPts val="0"/>
              </a:spcAft>
              <a:buSzPts val="1400"/>
              <a:buNone/>
            </a:pPr>
            <a:r>
              <a:t/>
            </a:r>
            <a:endParaRPr b="0" i="0" sz="2400">
              <a:solidFill>
                <a:srgbClr val="161616"/>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b="1" i="0" lang="en-US" sz="2400">
                <a:solidFill>
                  <a:srgbClr val="161616"/>
                </a:solidFill>
                <a:latin typeface="Times New Roman"/>
                <a:ea typeface="Times New Roman"/>
                <a:cs typeface="Times New Roman"/>
                <a:sym typeface="Times New Roman"/>
              </a:rPr>
              <a:t>Device management</a:t>
            </a:r>
            <a:r>
              <a:rPr b="0" i="0" lang="en-US" sz="2400">
                <a:solidFill>
                  <a:srgbClr val="161616"/>
                </a:solidFill>
                <a:latin typeface="Times New Roman"/>
                <a:ea typeface="Times New Roman"/>
                <a:cs typeface="Times New Roman"/>
                <a:sym typeface="Times New Roman"/>
              </a:rPr>
              <a:t>: Along with accounts for individual people, Azure AD supports the registration of devices.</a:t>
            </a:r>
            <a:endParaRPr sz="2400">
              <a:latin typeface="Times New Roman"/>
              <a:ea typeface="Times New Roman"/>
              <a:cs typeface="Times New Roman"/>
              <a:sym typeface="Times New Roman"/>
            </a:endParaRPr>
          </a:p>
        </p:txBody>
      </p:sp>
      <p:sp>
        <p:nvSpPr>
          <p:cNvPr id="189" name="Google Shape;18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61616"/>
              </a:buClr>
              <a:buSzPts val="2400"/>
              <a:buFont typeface="Times New Roman"/>
              <a:buNone/>
            </a:pPr>
            <a:r>
              <a:rPr lang="en-US" sz="2400">
                <a:solidFill>
                  <a:srgbClr val="161616"/>
                </a:solidFill>
                <a:latin typeface="Times New Roman"/>
                <a:ea typeface="Times New Roman"/>
                <a:cs typeface="Times New Roman"/>
                <a:sym typeface="Times New Roman"/>
              </a:rPr>
              <a:t>Chapter4 – Azure Active Directory</a:t>
            </a:r>
            <a:endParaRPr/>
          </a:p>
          <a:p>
            <a:pPr indent="0" lvl="0" marL="0" rtl="0" algn="l">
              <a:lnSpc>
                <a:spcPct val="100000"/>
              </a:lnSpc>
              <a:spcBef>
                <a:spcPts val="0"/>
              </a:spcBef>
              <a:spcAft>
                <a:spcPts val="0"/>
              </a:spcAft>
              <a:buSzPts val="1400"/>
              <a:buNone/>
            </a:pPr>
            <a:r>
              <a:t/>
            </a:r>
            <a:endParaRPr sz="2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b="0" i="0" lang="en-US" sz="2400">
                <a:solidFill>
                  <a:srgbClr val="161616"/>
                </a:solidFill>
                <a:latin typeface="Times New Roman"/>
                <a:ea typeface="Times New Roman"/>
                <a:cs typeface="Times New Roman"/>
                <a:sym typeface="Times New Roman"/>
              </a:rPr>
              <a:t>When you create an Azure AD DS managed domain, you define a unique namespace. This namespace is the domain name. Two Windows Server domain controllers are then deployed into your selected Azure region. This deployment of DCs is known as a replica set.</a:t>
            </a:r>
            <a:endParaRPr/>
          </a:p>
          <a:p>
            <a:pPr indent="0" lvl="0" marL="0" rtl="0" algn="l">
              <a:lnSpc>
                <a:spcPct val="100000"/>
              </a:lnSpc>
              <a:spcBef>
                <a:spcPts val="0"/>
              </a:spcBef>
              <a:spcAft>
                <a:spcPts val="0"/>
              </a:spcAft>
              <a:buSzPts val="1400"/>
              <a:buNone/>
            </a:pPr>
            <a:r>
              <a:rPr b="0" i="0" lang="en-US" sz="2400">
                <a:solidFill>
                  <a:srgbClr val="161616"/>
                </a:solidFill>
                <a:latin typeface="Times New Roman"/>
                <a:ea typeface="Times New Roman"/>
                <a:cs typeface="Times New Roman"/>
                <a:sym typeface="Times New Roman"/>
              </a:rPr>
              <a:t>You don't need to manage, configure, or update these DCs. The Azure platform handles the DCs as part of the managed domain, including backups and encryption at rest using Azure Disk Encryption.</a:t>
            </a:r>
            <a:endParaRPr/>
          </a:p>
          <a:p>
            <a:pPr indent="0" lvl="0" marL="0" rtl="0" algn="l">
              <a:lnSpc>
                <a:spcPct val="100000"/>
              </a:lnSpc>
              <a:spcBef>
                <a:spcPts val="0"/>
              </a:spcBef>
              <a:spcAft>
                <a:spcPts val="0"/>
              </a:spcAft>
              <a:buSzPts val="1400"/>
              <a:buNone/>
            </a:pPr>
            <a:r>
              <a:t/>
            </a:r>
            <a:endParaRPr/>
          </a:p>
        </p:txBody>
      </p:sp>
      <p:sp>
        <p:nvSpPr>
          <p:cNvPr id="197" name="Google Shape;19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9.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ivelihood slide 3">
  <p:cSld name="Divider Livelihood slide 3">
    <p:spTree>
      <p:nvGrpSpPr>
        <p:cNvPr id="15" name="Shape 15"/>
        <p:cNvGrpSpPr/>
        <p:nvPr/>
      </p:nvGrpSpPr>
      <p:grpSpPr>
        <a:xfrm>
          <a:off x="0" y="0"/>
          <a:ext cx="0" cy="0"/>
          <a:chOff x="0" y="0"/>
          <a:chExt cx="0" cy="0"/>
        </a:xfrm>
      </p:grpSpPr>
      <p:pic>
        <p:nvPicPr>
          <p:cNvPr id="16" name="Google Shape;16;p25"/>
          <p:cNvPicPr preferRelativeResize="0"/>
          <p:nvPr/>
        </p:nvPicPr>
        <p:blipFill rotWithShape="1">
          <a:blip r:embed="rId2">
            <a:alphaModFix/>
          </a:blip>
          <a:srcRect b="0" l="0" r="0" t="0"/>
          <a:stretch/>
        </p:blipFill>
        <p:spPr>
          <a:xfrm>
            <a:off x="4823" y="0"/>
            <a:ext cx="12182356" cy="6858000"/>
          </a:xfrm>
          <a:prstGeom prst="rect">
            <a:avLst/>
          </a:prstGeom>
          <a:noFill/>
          <a:ln>
            <a:noFill/>
          </a:ln>
        </p:spPr>
      </p:pic>
      <p:sp>
        <p:nvSpPr>
          <p:cNvPr id="17" name="Google Shape;17;p25"/>
          <p:cNvSpPr txBox="1"/>
          <p:nvPr>
            <p:ph idx="1" type="body"/>
          </p:nvPr>
        </p:nvSpPr>
        <p:spPr>
          <a:xfrm>
            <a:off x="5532575" y="4916693"/>
            <a:ext cx="862012" cy="644842"/>
          </a:xfrm>
          <a:prstGeom prst="rect">
            <a:avLst/>
          </a:prstGeom>
          <a:noFill/>
          <a:ln>
            <a:noFill/>
          </a:ln>
        </p:spPr>
        <p:txBody>
          <a:bodyPr anchorCtr="0" anchor="t" bIns="45700" lIns="0" spcFirstLastPara="1" rIns="0" wrap="square" tIns="45700">
            <a:noAutofit/>
          </a:bodyPr>
          <a:lstStyle>
            <a:lvl1pPr indent="-457200" lvl="0" marL="457200" algn="ctr">
              <a:lnSpc>
                <a:spcPct val="90000"/>
              </a:lnSpc>
              <a:spcBef>
                <a:spcPts val="1200"/>
              </a:spcBef>
              <a:spcAft>
                <a:spcPts val="0"/>
              </a:spcAft>
              <a:buSzPts val="3600"/>
              <a:buChar char=" "/>
              <a:defRPr b="1" sz="3600">
                <a:solidFill>
                  <a:schemeClr val="dk1"/>
                </a:solidFill>
                <a:latin typeface="Calibri"/>
                <a:ea typeface="Calibri"/>
                <a:cs typeface="Calibri"/>
                <a:sym typeface="Calibri"/>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8" name="Google Shape;18;p25"/>
          <p:cNvSpPr txBox="1"/>
          <p:nvPr>
            <p:ph idx="2" type="body"/>
          </p:nvPr>
        </p:nvSpPr>
        <p:spPr>
          <a:xfrm>
            <a:off x="4431051" y="5977026"/>
            <a:ext cx="3657600" cy="571500"/>
          </a:xfrm>
          <a:prstGeom prst="rect">
            <a:avLst/>
          </a:prstGeom>
          <a:noFill/>
          <a:ln>
            <a:noFill/>
          </a:ln>
        </p:spPr>
        <p:txBody>
          <a:bodyPr anchorCtr="0" anchor="t" bIns="45700" lIns="0" spcFirstLastPara="1" rIns="0" wrap="square" tIns="45700">
            <a:noAutofit/>
          </a:bodyPr>
          <a:lstStyle>
            <a:lvl1pPr indent="-457200" lvl="0" marL="457200" algn="ctr">
              <a:lnSpc>
                <a:spcPct val="90000"/>
              </a:lnSpc>
              <a:spcBef>
                <a:spcPts val="1200"/>
              </a:spcBef>
              <a:spcAft>
                <a:spcPts val="0"/>
              </a:spcAft>
              <a:buSzPts val="3600"/>
              <a:buChar char=" "/>
              <a:defRPr b="1" sz="3600">
                <a:solidFill>
                  <a:schemeClr val="dk1"/>
                </a:solidFill>
              </a:defRPr>
            </a:lvl1pPr>
            <a:lvl2pPr indent="-228600" lvl="1" marL="914400" algn="l">
              <a:lnSpc>
                <a:spcPct val="90000"/>
              </a:lnSpc>
              <a:spcBef>
                <a:spcPts val="200"/>
              </a:spcBef>
              <a:spcAft>
                <a:spcPts val="0"/>
              </a:spcAft>
              <a:buSzPts val="1800"/>
              <a:buNone/>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pic>
        <p:nvPicPr>
          <p:cNvPr id="19" name="Google Shape;19;p25"/>
          <p:cNvPicPr preferRelativeResize="0"/>
          <p:nvPr/>
        </p:nvPicPr>
        <p:blipFill rotWithShape="1">
          <a:blip r:embed="rId3">
            <a:alphaModFix/>
          </a:blip>
          <a:srcRect b="0" l="0" r="0" t="7198"/>
          <a:stretch/>
        </p:blipFill>
        <p:spPr>
          <a:xfrm>
            <a:off x="11346421" y="203295"/>
            <a:ext cx="609599" cy="97640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4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85000"/>
              </a:lnSpc>
              <a:spcBef>
                <a:spcPts val="0"/>
              </a:spcBef>
              <a:spcAft>
                <a:spcPts val="0"/>
              </a:spcAft>
              <a:buClr>
                <a:srgbClr val="3F3F3F"/>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46"/>
          <p:cNvSpPr txBox="1"/>
          <p:nvPr>
            <p:ph idx="1" type="subTitle"/>
          </p:nvPr>
        </p:nvSpPr>
        <p:spPr>
          <a:xfrm>
            <a:off x="1524000" y="3602038"/>
            <a:ext cx="9144000" cy="1655762"/>
          </a:xfrm>
          <a:prstGeom prst="rect">
            <a:avLst/>
          </a:prstGeom>
          <a:noFill/>
          <a:ln>
            <a:noFill/>
          </a:ln>
        </p:spPr>
        <p:txBody>
          <a:bodyPr anchorCtr="0" anchor="t" bIns="45700" lIns="0" spcFirstLastPara="1" rIns="0" wrap="square" tIns="45700">
            <a:normAutofit/>
          </a:bodyPr>
          <a:lstStyle>
            <a:lvl1pPr lvl="0" algn="ctr">
              <a:lnSpc>
                <a:spcPct val="90000"/>
              </a:lnSpc>
              <a:spcBef>
                <a:spcPts val="1200"/>
              </a:spcBef>
              <a:spcAft>
                <a:spcPts val="0"/>
              </a:spcAft>
              <a:buSzPts val="2400"/>
              <a:buNone/>
              <a:defRPr sz="2400"/>
            </a:lvl1pPr>
            <a:lvl2pPr lvl="1" algn="ctr">
              <a:lnSpc>
                <a:spcPct val="90000"/>
              </a:lnSpc>
              <a:spcBef>
                <a:spcPts val="200"/>
              </a:spcBef>
              <a:spcAft>
                <a:spcPts val="0"/>
              </a:spcAft>
              <a:buSzPts val="2000"/>
              <a:buNone/>
              <a:defRPr sz="20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600"/>
              <a:buNone/>
              <a:defRPr sz="1600"/>
            </a:lvl4pPr>
            <a:lvl5pPr lvl="4" algn="ctr">
              <a:lnSpc>
                <a:spcPct val="90000"/>
              </a:lnSpc>
              <a:spcBef>
                <a:spcPts val="400"/>
              </a:spcBef>
              <a:spcAft>
                <a:spcPts val="0"/>
              </a:spcAft>
              <a:buSzPts val="1600"/>
              <a:buNone/>
              <a:defRPr sz="1600"/>
            </a:lvl5pPr>
            <a:lvl6pPr lvl="5" algn="ctr">
              <a:lnSpc>
                <a:spcPct val="90000"/>
              </a:lnSpc>
              <a:spcBef>
                <a:spcPts val="400"/>
              </a:spcBef>
              <a:spcAft>
                <a:spcPts val="0"/>
              </a:spcAft>
              <a:buSzPts val="1600"/>
              <a:buNone/>
              <a:defRPr sz="1600"/>
            </a:lvl6pPr>
            <a:lvl7pPr lvl="6" algn="ctr">
              <a:lnSpc>
                <a:spcPct val="90000"/>
              </a:lnSpc>
              <a:spcBef>
                <a:spcPts val="400"/>
              </a:spcBef>
              <a:spcAft>
                <a:spcPts val="0"/>
              </a:spcAft>
              <a:buSzPts val="1600"/>
              <a:buNone/>
              <a:defRPr sz="1600"/>
            </a:lvl7pPr>
            <a:lvl8pPr lvl="7" algn="ctr">
              <a:lnSpc>
                <a:spcPct val="90000"/>
              </a:lnSpc>
              <a:spcBef>
                <a:spcPts val="400"/>
              </a:spcBef>
              <a:spcAft>
                <a:spcPts val="0"/>
              </a:spcAft>
              <a:buSzPts val="1600"/>
              <a:buNone/>
              <a:defRPr sz="1600"/>
            </a:lvl8pPr>
            <a:lvl9pPr lvl="8" algn="ctr">
              <a:lnSpc>
                <a:spcPct val="90000"/>
              </a:lnSpc>
              <a:spcBef>
                <a:spcPts val="400"/>
              </a:spcBef>
              <a:spcAft>
                <a:spcPts val="400"/>
              </a:spcAft>
              <a:buSzPts val="1600"/>
              <a:buNone/>
              <a:defRPr sz="1600"/>
            </a:lvl9pPr>
          </a:lstStyle>
          <a:p/>
        </p:txBody>
      </p:sp>
      <p:sp>
        <p:nvSpPr>
          <p:cNvPr id="63" name="Google Shape;63;p46"/>
          <p:cNvSpPr txBox="1"/>
          <p:nvPr>
            <p:ph idx="10" type="dt"/>
          </p:nvPr>
        </p:nvSpPr>
        <p:spPr>
          <a:xfrm>
            <a:off x="566671" y="6478073"/>
            <a:ext cx="2472271" cy="25757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6"/>
          <p:cNvSpPr txBox="1"/>
          <p:nvPr>
            <p:ph idx="11" type="ftr"/>
          </p:nvPr>
        </p:nvSpPr>
        <p:spPr>
          <a:xfrm>
            <a:off x="3686186" y="6478073"/>
            <a:ext cx="4822804" cy="25757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46"/>
          <p:cNvSpPr txBox="1"/>
          <p:nvPr>
            <p:ph idx="12" type="sldNum"/>
          </p:nvPr>
        </p:nvSpPr>
        <p:spPr>
          <a:xfrm>
            <a:off x="10158758" y="6478073"/>
            <a:ext cx="1312025" cy="257578"/>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2" name="Shape 72"/>
        <p:cNvGrpSpPr/>
        <p:nvPr/>
      </p:nvGrpSpPr>
      <p:grpSpPr>
        <a:xfrm>
          <a:off x="0" y="0"/>
          <a:ext cx="0" cy="0"/>
          <a:chOff x="0" y="0"/>
          <a:chExt cx="0" cy="0"/>
        </a:xfrm>
      </p:grpSpPr>
      <p:sp>
        <p:nvSpPr>
          <p:cNvPr id="73" name="Google Shape;73;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8" name="Shape 78"/>
        <p:cNvGrpSpPr/>
        <p:nvPr/>
      </p:nvGrpSpPr>
      <p:grpSpPr>
        <a:xfrm>
          <a:off x="0" y="0"/>
          <a:ext cx="0" cy="0"/>
          <a:chOff x="0" y="0"/>
          <a:chExt cx="0" cy="0"/>
        </a:xfrm>
      </p:grpSpPr>
      <p:sp>
        <p:nvSpPr>
          <p:cNvPr id="79" name="Google Shape;79;p3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1" name="Google Shape;8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4" name="Shape 84"/>
        <p:cNvGrpSpPr/>
        <p:nvPr/>
      </p:nvGrpSpPr>
      <p:grpSpPr>
        <a:xfrm>
          <a:off x="0" y="0"/>
          <a:ext cx="0" cy="0"/>
          <a:chOff x="0" y="0"/>
          <a:chExt cx="0" cy="0"/>
        </a:xfrm>
      </p:grpSpPr>
      <p:sp>
        <p:nvSpPr>
          <p:cNvPr id="85" name="Google Shape;85;p3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3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87" name="Google Shape;87;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0" name="Shape 90"/>
        <p:cNvGrpSpPr/>
        <p:nvPr/>
      </p:nvGrpSpPr>
      <p:grpSpPr>
        <a:xfrm>
          <a:off x="0" y="0"/>
          <a:ext cx="0" cy="0"/>
          <a:chOff x="0" y="0"/>
          <a:chExt cx="0" cy="0"/>
        </a:xfrm>
      </p:grpSpPr>
      <p:sp>
        <p:nvSpPr>
          <p:cNvPr id="91" name="Google Shape;91;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7" name="Shape 97"/>
        <p:cNvGrpSpPr/>
        <p:nvPr/>
      </p:nvGrpSpPr>
      <p:grpSpPr>
        <a:xfrm>
          <a:off x="0" y="0"/>
          <a:ext cx="0" cy="0"/>
          <a:chOff x="0" y="0"/>
          <a:chExt cx="0" cy="0"/>
        </a:xfrm>
      </p:grpSpPr>
      <p:sp>
        <p:nvSpPr>
          <p:cNvPr id="98" name="Google Shape;98;p3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3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0" name="Google Shape;100;p3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3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2" name="Google Shape;102;p3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6" name="Shape 106"/>
        <p:cNvGrpSpPr/>
        <p:nvPr/>
      </p:nvGrpSpPr>
      <p:grpSpPr>
        <a:xfrm>
          <a:off x="0" y="0"/>
          <a:ext cx="0" cy="0"/>
          <a:chOff x="0" y="0"/>
          <a:chExt cx="0" cy="0"/>
        </a:xfrm>
      </p:grpSpPr>
      <p:sp>
        <p:nvSpPr>
          <p:cNvPr id="107" name="Google Shape;107;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 name="Shape 111"/>
        <p:cNvGrpSpPr/>
        <p:nvPr/>
      </p:nvGrpSpPr>
      <p:grpSpPr>
        <a:xfrm>
          <a:off x="0" y="0"/>
          <a:ext cx="0" cy="0"/>
          <a:chOff x="0" y="0"/>
          <a:chExt cx="0" cy="0"/>
        </a:xfrm>
      </p:grpSpPr>
      <p:sp>
        <p:nvSpPr>
          <p:cNvPr id="112" name="Google Shape;112;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5" name="Shape 115"/>
        <p:cNvGrpSpPr/>
        <p:nvPr/>
      </p:nvGrpSpPr>
      <p:grpSpPr>
        <a:xfrm>
          <a:off x="0" y="0"/>
          <a:ext cx="0" cy="0"/>
          <a:chOff x="0" y="0"/>
          <a:chExt cx="0" cy="0"/>
        </a:xfrm>
      </p:grpSpPr>
      <p:sp>
        <p:nvSpPr>
          <p:cNvPr id="116" name="Google Shape;116;p3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3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8" name="Google Shape;118;p3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9" name="Google Shape;119;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2" name="Shape 122"/>
        <p:cNvGrpSpPr/>
        <p:nvPr/>
      </p:nvGrpSpPr>
      <p:grpSpPr>
        <a:xfrm>
          <a:off x="0" y="0"/>
          <a:ext cx="0" cy="0"/>
          <a:chOff x="0" y="0"/>
          <a:chExt cx="0" cy="0"/>
        </a:xfrm>
      </p:grpSpPr>
      <p:sp>
        <p:nvSpPr>
          <p:cNvPr id="123" name="Google Shape;123;p3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38"/>
          <p:cNvSpPr/>
          <p:nvPr>
            <p:ph idx="2" type="pic"/>
          </p:nvPr>
        </p:nvSpPr>
        <p:spPr>
          <a:xfrm>
            <a:off x="5183188" y="987425"/>
            <a:ext cx="6172200" cy="4873625"/>
          </a:xfrm>
          <a:prstGeom prst="rect">
            <a:avLst/>
          </a:prstGeom>
          <a:noFill/>
          <a:ln>
            <a:noFill/>
          </a:ln>
        </p:spPr>
      </p:sp>
      <p:sp>
        <p:nvSpPr>
          <p:cNvPr id="125" name="Google Shape;125;p3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6" name="Google Shape;12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ext Slide ">
  <p:cSld name="Content Text Slide ">
    <p:spTree>
      <p:nvGrpSpPr>
        <p:cNvPr id="20" name="Shape 20"/>
        <p:cNvGrpSpPr/>
        <p:nvPr/>
      </p:nvGrpSpPr>
      <p:grpSpPr>
        <a:xfrm>
          <a:off x="0" y="0"/>
          <a:ext cx="0" cy="0"/>
          <a:chOff x="0" y="0"/>
          <a:chExt cx="0" cy="0"/>
        </a:xfrm>
      </p:grpSpPr>
      <p:pic>
        <p:nvPicPr>
          <p:cNvPr id="21" name="Google Shape;21;p26"/>
          <p:cNvPicPr preferRelativeResize="0"/>
          <p:nvPr/>
        </p:nvPicPr>
        <p:blipFill rotWithShape="1">
          <a:blip r:embed="rId2">
            <a:alphaModFix/>
          </a:blip>
          <a:srcRect b="0" l="0" r="0" t="0"/>
          <a:stretch/>
        </p:blipFill>
        <p:spPr>
          <a:xfrm>
            <a:off x="4823" y="-192504"/>
            <a:ext cx="12182356" cy="6858000"/>
          </a:xfrm>
          <a:prstGeom prst="rect">
            <a:avLst/>
          </a:prstGeom>
          <a:noFill/>
          <a:ln>
            <a:noFill/>
          </a:ln>
        </p:spPr>
      </p:pic>
      <p:sp>
        <p:nvSpPr>
          <p:cNvPr id="22" name="Google Shape;22;p26"/>
          <p:cNvSpPr txBox="1"/>
          <p:nvPr>
            <p:ph type="title"/>
          </p:nvPr>
        </p:nvSpPr>
        <p:spPr>
          <a:xfrm>
            <a:off x="566671" y="242325"/>
            <a:ext cx="10045520" cy="637546"/>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6"/>
          <p:cNvSpPr txBox="1"/>
          <p:nvPr>
            <p:ph idx="1" type="body"/>
          </p:nvPr>
        </p:nvSpPr>
        <p:spPr>
          <a:xfrm>
            <a:off x="566671" y="1060174"/>
            <a:ext cx="10904112" cy="5237595"/>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pic>
        <p:nvPicPr>
          <p:cNvPr id="24" name="Google Shape;24;p26"/>
          <p:cNvPicPr preferRelativeResize="0"/>
          <p:nvPr/>
        </p:nvPicPr>
        <p:blipFill rotWithShape="1">
          <a:blip r:embed="rId3">
            <a:alphaModFix/>
          </a:blip>
          <a:srcRect b="0" l="0" r="0" t="7198"/>
          <a:stretch/>
        </p:blipFill>
        <p:spPr>
          <a:xfrm>
            <a:off x="11391783" y="34297"/>
            <a:ext cx="603570" cy="96674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9" name="Shape 129"/>
        <p:cNvGrpSpPr/>
        <p:nvPr/>
      </p:nvGrpSpPr>
      <p:grpSpPr>
        <a:xfrm>
          <a:off x="0" y="0"/>
          <a:ext cx="0" cy="0"/>
          <a:chOff x="0" y="0"/>
          <a:chExt cx="0" cy="0"/>
        </a:xfrm>
      </p:grpSpPr>
      <p:sp>
        <p:nvSpPr>
          <p:cNvPr id="130" name="Google Shape;130;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3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5" name="Shape 135"/>
        <p:cNvGrpSpPr/>
        <p:nvPr/>
      </p:nvGrpSpPr>
      <p:grpSpPr>
        <a:xfrm>
          <a:off x="0" y="0"/>
          <a:ext cx="0" cy="0"/>
          <a:chOff x="0" y="0"/>
          <a:chExt cx="0" cy="0"/>
        </a:xfrm>
      </p:grpSpPr>
      <p:sp>
        <p:nvSpPr>
          <p:cNvPr id="136" name="Google Shape;136;p4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4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slide with 2 Graph Option">
  <p:cSld name="2 Content slide with 2 Graph Option">
    <p:spTree>
      <p:nvGrpSpPr>
        <p:cNvPr id="25" name="Shape 25"/>
        <p:cNvGrpSpPr/>
        <p:nvPr/>
      </p:nvGrpSpPr>
      <p:grpSpPr>
        <a:xfrm>
          <a:off x="0" y="0"/>
          <a:ext cx="0" cy="0"/>
          <a:chOff x="0" y="0"/>
          <a:chExt cx="0" cy="0"/>
        </a:xfrm>
      </p:grpSpPr>
      <p:pic>
        <p:nvPicPr>
          <p:cNvPr id="26" name="Google Shape;26;p27"/>
          <p:cNvPicPr preferRelativeResize="0"/>
          <p:nvPr/>
        </p:nvPicPr>
        <p:blipFill rotWithShape="1">
          <a:blip r:embed="rId2">
            <a:alphaModFix/>
          </a:blip>
          <a:srcRect b="0" l="0" r="0" t="0"/>
          <a:stretch/>
        </p:blipFill>
        <p:spPr>
          <a:xfrm>
            <a:off x="4823" y="0"/>
            <a:ext cx="12182356" cy="6858000"/>
          </a:xfrm>
          <a:prstGeom prst="rect">
            <a:avLst/>
          </a:prstGeom>
          <a:noFill/>
          <a:ln>
            <a:noFill/>
          </a:ln>
        </p:spPr>
      </p:pic>
      <p:sp>
        <p:nvSpPr>
          <p:cNvPr id="27" name="Google Shape;27;p27"/>
          <p:cNvSpPr txBox="1"/>
          <p:nvPr>
            <p:ph type="title"/>
          </p:nvPr>
        </p:nvSpPr>
        <p:spPr>
          <a:xfrm>
            <a:off x="566671" y="242325"/>
            <a:ext cx="10045520" cy="637546"/>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7"/>
          <p:cNvSpPr txBox="1"/>
          <p:nvPr>
            <p:ph idx="1" type="body"/>
          </p:nvPr>
        </p:nvSpPr>
        <p:spPr>
          <a:xfrm>
            <a:off x="566738" y="1131888"/>
            <a:ext cx="5224462" cy="5094287"/>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9" name="Google Shape;29;p27"/>
          <p:cNvSpPr txBox="1"/>
          <p:nvPr>
            <p:ph idx="2" type="body"/>
          </p:nvPr>
        </p:nvSpPr>
        <p:spPr>
          <a:xfrm>
            <a:off x="5896759" y="1122196"/>
            <a:ext cx="5224462" cy="5094287"/>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pic>
        <p:nvPicPr>
          <p:cNvPr id="30" name="Google Shape;30;p27"/>
          <p:cNvPicPr preferRelativeResize="0"/>
          <p:nvPr/>
        </p:nvPicPr>
        <p:blipFill rotWithShape="1">
          <a:blip r:embed="rId3">
            <a:alphaModFix/>
          </a:blip>
          <a:srcRect b="0" l="0" r="0" t="7198"/>
          <a:stretch/>
        </p:blipFill>
        <p:spPr>
          <a:xfrm>
            <a:off x="11358966" y="213127"/>
            <a:ext cx="567561" cy="9090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Thank You Slide">
    <p:spTree>
      <p:nvGrpSpPr>
        <p:cNvPr id="31" name="Shape 31"/>
        <p:cNvGrpSpPr/>
        <p:nvPr/>
      </p:nvGrpSpPr>
      <p:grpSpPr>
        <a:xfrm>
          <a:off x="0" y="0"/>
          <a:ext cx="0" cy="0"/>
          <a:chOff x="0" y="0"/>
          <a:chExt cx="0" cy="0"/>
        </a:xfrm>
      </p:grpSpPr>
      <p:pic>
        <p:nvPicPr>
          <p:cNvPr id="32" name="Google Shape;32;p30"/>
          <p:cNvPicPr preferRelativeResize="0"/>
          <p:nvPr/>
        </p:nvPicPr>
        <p:blipFill rotWithShape="1">
          <a:blip r:embed="rId2">
            <a:alphaModFix/>
          </a:blip>
          <a:srcRect b="0" l="0" r="0" t="0"/>
          <a:stretch/>
        </p:blipFill>
        <p:spPr>
          <a:xfrm>
            <a:off x="8492" y="-1"/>
            <a:ext cx="12183508" cy="6862783"/>
          </a:xfrm>
          <a:prstGeom prst="rect">
            <a:avLst/>
          </a:prstGeom>
          <a:noFill/>
          <a:ln>
            <a:noFill/>
          </a:ln>
        </p:spPr>
      </p:pic>
      <p:sp>
        <p:nvSpPr>
          <p:cNvPr id="33" name="Google Shape;33;p30"/>
          <p:cNvSpPr txBox="1"/>
          <p:nvPr>
            <p:ph idx="1" type="body"/>
          </p:nvPr>
        </p:nvSpPr>
        <p:spPr>
          <a:xfrm>
            <a:off x="3367571" y="1301750"/>
            <a:ext cx="2537930" cy="914400"/>
          </a:xfrm>
          <a:prstGeom prst="rect">
            <a:avLst/>
          </a:prstGeom>
          <a:noFill/>
          <a:ln>
            <a:noFill/>
          </a:ln>
        </p:spPr>
        <p:txBody>
          <a:bodyPr anchorCtr="0" anchor="t" bIns="45700" lIns="0" spcFirstLastPara="1" rIns="0" wrap="square" tIns="45700">
            <a:normAutofit/>
          </a:bodyPr>
          <a:lstStyle>
            <a:lvl1pPr indent="-457200" lvl="0" marL="457200" algn="l">
              <a:lnSpc>
                <a:spcPct val="90000"/>
              </a:lnSpc>
              <a:spcBef>
                <a:spcPts val="1200"/>
              </a:spcBef>
              <a:spcAft>
                <a:spcPts val="0"/>
              </a:spcAft>
              <a:buSzPts val="3600"/>
              <a:buChar char=" "/>
              <a:defRPr b="1" sz="3600"/>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pic>
        <p:nvPicPr>
          <p:cNvPr id="34" name="Google Shape;34;p30"/>
          <p:cNvPicPr preferRelativeResize="0"/>
          <p:nvPr/>
        </p:nvPicPr>
        <p:blipFill rotWithShape="1">
          <a:blip r:embed="rId3">
            <a:alphaModFix/>
          </a:blip>
          <a:srcRect b="0" l="0" r="0" t="7198"/>
          <a:stretch/>
        </p:blipFill>
        <p:spPr>
          <a:xfrm>
            <a:off x="4821491" y="2883041"/>
            <a:ext cx="979541" cy="156894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eader Slide">
  <p:cSld name="Title Header Slide">
    <p:spTree>
      <p:nvGrpSpPr>
        <p:cNvPr id="35" name="Shape 35"/>
        <p:cNvGrpSpPr/>
        <p:nvPr/>
      </p:nvGrpSpPr>
      <p:grpSpPr>
        <a:xfrm>
          <a:off x="0" y="0"/>
          <a:ext cx="0" cy="0"/>
          <a:chOff x="0" y="0"/>
          <a:chExt cx="0" cy="0"/>
        </a:xfrm>
      </p:grpSpPr>
      <p:pic>
        <p:nvPicPr>
          <p:cNvPr id="36" name="Google Shape;36;p41"/>
          <p:cNvPicPr preferRelativeResize="0"/>
          <p:nvPr/>
        </p:nvPicPr>
        <p:blipFill rotWithShape="1">
          <a:blip r:embed="rId2">
            <a:alphaModFix/>
          </a:blip>
          <a:srcRect b="0" l="0" r="0" t="0"/>
          <a:stretch/>
        </p:blipFill>
        <p:spPr>
          <a:xfrm>
            <a:off x="16983" y="0"/>
            <a:ext cx="12175017" cy="6858000"/>
          </a:xfrm>
          <a:prstGeom prst="rect">
            <a:avLst/>
          </a:prstGeom>
          <a:noFill/>
          <a:ln>
            <a:noFill/>
          </a:ln>
        </p:spPr>
      </p:pic>
      <p:sp>
        <p:nvSpPr>
          <p:cNvPr id="37" name="Google Shape;37;p41"/>
          <p:cNvSpPr txBox="1"/>
          <p:nvPr>
            <p:ph idx="1" type="body"/>
          </p:nvPr>
        </p:nvSpPr>
        <p:spPr>
          <a:xfrm>
            <a:off x="4910241" y="5332174"/>
            <a:ext cx="2371518" cy="459026"/>
          </a:xfrm>
          <a:prstGeom prst="rect">
            <a:avLst/>
          </a:prstGeom>
          <a:noFill/>
          <a:ln>
            <a:noFill/>
          </a:ln>
        </p:spPr>
        <p:txBody>
          <a:bodyPr anchorCtr="0" anchor="t" bIns="45700" lIns="0" spcFirstLastPara="1" rIns="0" wrap="square" tIns="45700">
            <a:normAutofit/>
          </a:bodyPr>
          <a:lstStyle>
            <a:lvl1pPr indent="-457200" lvl="0" marL="457200" algn="l">
              <a:lnSpc>
                <a:spcPct val="90000"/>
              </a:lnSpc>
              <a:spcBef>
                <a:spcPts val="1200"/>
              </a:spcBef>
              <a:spcAft>
                <a:spcPts val="0"/>
              </a:spcAft>
              <a:buSzPts val="3600"/>
              <a:buChar char=" "/>
              <a:defRPr b="1" sz="3600">
                <a:solidFill>
                  <a:schemeClr val="dk1"/>
                </a:solidFill>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8" name="Google Shape;38;p41"/>
          <p:cNvSpPr txBox="1"/>
          <p:nvPr>
            <p:ph idx="2" type="body"/>
          </p:nvPr>
        </p:nvSpPr>
        <p:spPr>
          <a:xfrm>
            <a:off x="5155717" y="5933151"/>
            <a:ext cx="1880565" cy="497582"/>
          </a:xfrm>
          <a:prstGeom prst="rect">
            <a:avLst/>
          </a:prstGeom>
          <a:noFill/>
          <a:ln>
            <a:noFill/>
          </a:ln>
        </p:spPr>
        <p:txBody>
          <a:bodyPr anchorCtr="0" anchor="t" bIns="45700" lIns="0" spcFirstLastPara="1" rIns="0" wrap="square" tIns="45700">
            <a:normAutofit/>
          </a:bodyPr>
          <a:lstStyle>
            <a:lvl1pPr indent="-431800" lvl="0" marL="457200" algn="l">
              <a:lnSpc>
                <a:spcPct val="90000"/>
              </a:lnSpc>
              <a:spcBef>
                <a:spcPts val="1200"/>
              </a:spcBef>
              <a:spcAft>
                <a:spcPts val="0"/>
              </a:spcAft>
              <a:buSzPts val="3200"/>
              <a:buChar char=" "/>
              <a:defRPr b="0" sz="3200">
                <a:solidFill>
                  <a:schemeClr val="dk1"/>
                </a:solidFill>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pic>
        <p:nvPicPr>
          <p:cNvPr id="39" name="Google Shape;39;p41"/>
          <p:cNvPicPr preferRelativeResize="0"/>
          <p:nvPr/>
        </p:nvPicPr>
        <p:blipFill rotWithShape="1">
          <a:blip r:embed="rId3">
            <a:alphaModFix/>
          </a:blip>
          <a:srcRect b="0" l="0" r="0" t="7198"/>
          <a:stretch/>
        </p:blipFill>
        <p:spPr>
          <a:xfrm>
            <a:off x="2094271" y="4619802"/>
            <a:ext cx="701873" cy="11241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and Index Slide">
  <p:cSld name="Contents and Index Slide">
    <p:spTree>
      <p:nvGrpSpPr>
        <p:cNvPr id="40" name="Shape 40"/>
        <p:cNvGrpSpPr/>
        <p:nvPr/>
      </p:nvGrpSpPr>
      <p:grpSpPr>
        <a:xfrm>
          <a:off x="0" y="0"/>
          <a:ext cx="0" cy="0"/>
          <a:chOff x="0" y="0"/>
          <a:chExt cx="0" cy="0"/>
        </a:xfrm>
      </p:grpSpPr>
      <p:pic>
        <p:nvPicPr>
          <p:cNvPr id="41" name="Google Shape;41;p42"/>
          <p:cNvPicPr preferRelativeResize="0"/>
          <p:nvPr/>
        </p:nvPicPr>
        <p:blipFill rotWithShape="1">
          <a:blip r:embed="rId2">
            <a:alphaModFix/>
          </a:blip>
          <a:srcRect b="0" l="0" r="0" t="0"/>
          <a:stretch/>
        </p:blipFill>
        <p:spPr>
          <a:xfrm>
            <a:off x="0" y="0"/>
            <a:ext cx="12175017" cy="6858000"/>
          </a:xfrm>
          <a:prstGeom prst="rect">
            <a:avLst/>
          </a:prstGeom>
          <a:noFill/>
          <a:ln>
            <a:noFill/>
          </a:ln>
        </p:spPr>
      </p:pic>
      <p:sp>
        <p:nvSpPr>
          <p:cNvPr id="42" name="Google Shape;42;p42"/>
          <p:cNvSpPr txBox="1"/>
          <p:nvPr>
            <p:ph idx="1" type="body"/>
          </p:nvPr>
        </p:nvSpPr>
        <p:spPr>
          <a:xfrm>
            <a:off x="203200" y="1154429"/>
            <a:ext cx="3111500" cy="458471"/>
          </a:xfrm>
          <a:prstGeom prst="rect">
            <a:avLst/>
          </a:prstGeom>
          <a:noFill/>
          <a:ln>
            <a:noFill/>
          </a:ln>
        </p:spPr>
        <p:txBody>
          <a:bodyPr anchorCtr="0" anchor="t" bIns="45700" lIns="0" spcFirstLastPara="1" rIns="0" wrap="square" tIns="45700">
            <a:noAutofit/>
          </a:bodyPr>
          <a:lstStyle>
            <a:lvl1pPr indent="-406400" lvl="0" marL="457200" algn="l">
              <a:lnSpc>
                <a:spcPct val="90000"/>
              </a:lnSpc>
              <a:spcBef>
                <a:spcPts val="1200"/>
              </a:spcBef>
              <a:spcAft>
                <a:spcPts val="0"/>
              </a:spcAft>
              <a:buSzPts val="2800"/>
              <a:buChar char=" "/>
              <a:defRPr b="1" sz="2800"/>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3" name="Google Shape;43;p42"/>
          <p:cNvSpPr txBox="1"/>
          <p:nvPr>
            <p:ph idx="2" type="body"/>
          </p:nvPr>
        </p:nvSpPr>
        <p:spPr>
          <a:xfrm>
            <a:off x="3688276" y="1482845"/>
            <a:ext cx="4297430" cy="914400"/>
          </a:xfrm>
          <a:prstGeom prst="rect">
            <a:avLst/>
          </a:prstGeom>
          <a:noFill/>
          <a:ln>
            <a:noFill/>
          </a:ln>
        </p:spPr>
        <p:txBody>
          <a:bodyPr anchorCtr="0" anchor="t" bIns="45700" lIns="0" spcFirstLastPara="1" rIns="0" wrap="square" tIns="45700">
            <a:noAutofit/>
          </a:bodyPr>
          <a:lstStyle>
            <a:lvl1pPr indent="-355600" lvl="0" marL="457200" algn="l">
              <a:lnSpc>
                <a:spcPct val="90000"/>
              </a:lnSpc>
              <a:spcBef>
                <a:spcPts val="1200"/>
              </a:spcBef>
              <a:spcAft>
                <a:spcPts val="0"/>
              </a:spcAft>
              <a:buSzPts val="2000"/>
              <a:buFont typeface="Arial"/>
              <a:buChar char="•"/>
              <a:defRPr b="0" sz="2000">
                <a:solidFill>
                  <a:schemeClr val="dk1"/>
                </a:solidFill>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pic>
        <p:nvPicPr>
          <p:cNvPr id="44" name="Google Shape;44;p42"/>
          <p:cNvPicPr preferRelativeResize="0"/>
          <p:nvPr/>
        </p:nvPicPr>
        <p:blipFill rotWithShape="1">
          <a:blip r:embed="rId3">
            <a:alphaModFix/>
          </a:blip>
          <a:srcRect b="0" l="0" r="0" t="7198"/>
          <a:stretch/>
        </p:blipFill>
        <p:spPr>
          <a:xfrm>
            <a:off x="11035479" y="213126"/>
            <a:ext cx="792726" cy="126971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1">
  <p:cSld name="Divider slide 1">
    <p:spTree>
      <p:nvGrpSpPr>
        <p:cNvPr id="45" name="Shape 45"/>
        <p:cNvGrpSpPr/>
        <p:nvPr/>
      </p:nvGrpSpPr>
      <p:grpSpPr>
        <a:xfrm>
          <a:off x="0" y="0"/>
          <a:ext cx="0" cy="0"/>
          <a:chOff x="0" y="0"/>
          <a:chExt cx="0" cy="0"/>
        </a:xfrm>
      </p:grpSpPr>
      <p:pic>
        <p:nvPicPr>
          <p:cNvPr id="46" name="Google Shape;46;p43"/>
          <p:cNvPicPr preferRelativeResize="0"/>
          <p:nvPr/>
        </p:nvPicPr>
        <p:blipFill rotWithShape="1">
          <a:blip r:embed="rId2">
            <a:alphaModFix/>
          </a:blip>
          <a:srcRect b="0" l="0" r="0" t="0"/>
          <a:stretch/>
        </p:blipFill>
        <p:spPr>
          <a:xfrm>
            <a:off x="6890" y="0"/>
            <a:ext cx="12178220" cy="6858000"/>
          </a:xfrm>
          <a:prstGeom prst="rect">
            <a:avLst/>
          </a:prstGeom>
          <a:noFill/>
          <a:ln>
            <a:noFill/>
          </a:ln>
        </p:spPr>
      </p:pic>
      <p:sp>
        <p:nvSpPr>
          <p:cNvPr id="47" name="Google Shape;47;p43"/>
          <p:cNvSpPr txBox="1"/>
          <p:nvPr>
            <p:ph idx="1" type="body"/>
          </p:nvPr>
        </p:nvSpPr>
        <p:spPr>
          <a:xfrm>
            <a:off x="4192511" y="6051198"/>
            <a:ext cx="3657600" cy="571500"/>
          </a:xfrm>
          <a:prstGeom prst="rect">
            <a:avLst/>
          </a:prstGeom>
          <a:noFill/>
          <a:ln>
            <a:noFill/>
          </a:ln>
        </p:spPr>
        <p:txBody>
          <a:bodyPr anchorCtr="0" anchor="t" bIns="45700" lIns="0" spcFirstLastPara="1" rIns="0" wrap="square" tIns="45700">
            <a:noAutofit/>
          </a:bodyPr>
          <a:lstStyle>
            <a:lvl1pPr indent="-457200" lvl="0" marL="457200" algn="ctr">
              <a:lnSpc>
                <a:spcPct val="90000"/>
              </a:lnSpc>
              <a:spcBef>
                <a:spcPts val="1200"/>
              </a:spcBef>
              <a:spcAft>
                <a:spcPts val="0"/>
              </a:spcAft>
              <a:buSzPts val="3600"/>
              <a:buChar char=" "/>
              <a:defRPr b="1" sz="3600">
                <a:solidFill>
                  <a:schemeClr val="dk1"/>
                </a:solidFill>
              </a:defRPr>
            </a:lvl1pPr>
            <a:lvl2pPr indent="-228600" lvl="1" marL="914400" algn="l">
              <a:lnSpc>
                <a:spcPct val="90000"/>
              </a:lnSpc>
              <a:spcBef>
                <a:spcPts val="200"/>
              </a:spcBef>
              <a:spcAft>
                <a:spcPts val="0"/>
              </a:spcAft>
              <a:buSzPts val="1800"/>
              <a:buNone/>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8" name="Google Shape;48;p43"/>
          <p:cNvSpPr txBox="1"/>
          <p:nvPr>
            <p:ph idx="2" type="body"/>
          </p:nvPr>
        </p:nvSpPr>
        <p:spPr>
          <a:xfrm>
            <a:off x="5757862" y="4943198"/>
            <a:ext cx="862012" cy="644842"/>
          </a:xfrm>
          <a:prstGeom prst="rect">
            <a:avLst/>
          </a:prstGeom>
          <a:noFill/>
          <a:ln>
            <a:noFill/>
          </a:ln>
        </p:spPr>
        <p:txBody>
          <a:bodyPr anchorCtr="0" anchor="t" bIns="45700" lIns="0" spcFirstLastPara="1" rIns="0" wrap="square" tIns="45700">
            <a:noAutofit/>
          </a:bodyPr>
          <a:lstStyle>
            <a:lvl1pPr indent="-457200" lvl="0" marL="457200" algn="ctr">
              <a:lnSpc>
                <a:spcPct val="90000"/>
              </a:lnSpc>
              <a:spcBef>
                <a:spcPts val="1200"/>
              </a:spcBef>
              <a:spcAft>
                <a:spcPts val="0"/>
              </a:spcAft>
              <a:buSzPts val="3600"/>
              <a:buChar char=" "/>
              <a:defRPr b="1" sz="3600">
                <a:solidFill>
                  <a:schemeClr val="dk1"/>
                </a:solidFill>
                <a:latin typeface="Calibri"/>
                <a:ea typeface="Calibri"/>
                <a:cs typeface="Calibri"/>
                <a:sym typeface="Calibri"/>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pic>
        <p:nvPicPr>
          <p:cNvPr id="49" name="Google Shape;49;p43"/>
          <p:cNvPicPr preferRelativeResize="0"/>
          <p:nvPr/>
        </p:nvPicPr>
        <p:blipFill rotWithShape="1">
          <a:blip r:embed="rId3">
            <a:alphaModFix/>
          </a:blip>
          <a:srcRect b="0" l="0" r="0" t="7198"/>
          <a:stretch/>
        </p:blipFill>
        <p:spPr>
          <a:xfrm>
            <a:off x="11320614" y="213127"/>
            <a:ext cx="615746" cy="98624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2">
  <p:cSld name="Divider slide 2">
    <p:spTree>
      <p:nvGrpSpPr>
        <p:cNvPr id="50" name="Shape 50"/>
        <p:cNvGrpSpPr/>
        <p:nvPr/>
      </p:nvGrpSpPr>
      <p:grpSpPr>
        <a:xfrm>
          <a:off x="0" y="0"/>
          <a:ext cx="0" cy="0"/>
          <a:chOff x="0" y="0"/>
          <a:chExt cx="0" cy="0"/>
        </a:xfrm>
      </p:grpSpPr>
      <p:pic>
        <p:nvPicPr>
          <p:cNvPr id="51" name="Google Shape;51;p44"/>
          <p:cNvPicPr preferRelativeResize="0"/>
          <p:nvPr/>
        </p:nvPicPr>
        <p:blipFill rotWithShape="1">
          <a:blip r:embed="rId2">
            <a:alphaModFix/>
          </a:blip>
          <a:srcRect b="0" l="0" r="0" t="0"/>
          <a:stretch/>
        </p:blipFill>
        <p:spPr>
          <a:xfrm>
            <a:off x="5855" y="0"/>
            <a:ext cx="12180289" cy="6858000"/>
          </a:xfrm>
          <a:prstGeom prst="rect">
            <a:avLst/>
          </a:prstGeom>
          <a:noFill/>
          <a:ln>
            <a:noFill/>
          </a:ln>
        </p:spPr>
      </p:pic>
      <p:sp>
        <p:nvSpPr>
          <p:cNvPr id="52" name="Google Shape;52;p44"/>
          <p:cNvSpPr txBox="1"/>
          <p:nvPr>
            <p:ph idx="1" type="body"/>
          </p:nvPr>
        </p:nvSpPr>
        <p:spPr>
          <a:xfrm>
            <a:off x="5718002" y="4939010"/>
            <a:ext cx="862012" cy="644842"/>
          </a:xfrm>
          <a:prstGeom prst="rect">
            <a:avLst/>
          </a:prstGeom>
          <a:noFill/>
          <a:ln>
            <a:noFill/>
          </a:ln>
        </p:spPr>
        <p:txBody>
          <a:bodyPr anchorCtr="0" anchor="t" bIns="45700" lIns="0" spcFirstLastPara="1" rIns="0" wrap="square" tIns="45700">
            <a:noAutofit/>
          </a:bodyPr>
          <a:lstStyle>
            <a:lvl1pPr indent="-457200" lvl="0" marL="457200" algn="ctr">
              <a:lnSpc>
                <a:spcPct val="90000"/>
              </a:lnSpc>
              <a:spcBef>
                <a:spcPts val="1200"/>
              </a:spcBef>
              <a:spcAft>
                <a:spcPts val="0"/>
              </a:spcAft>
              <a:buSzPts val="3600"/>
              <a:buChar char=" "/>
              <a:defRPr b="1" sz="3600">
                <a:solidFill>
                  <a:schemeClr val="dk1"/>
                </a:solidFill>
                <a:latin typeface="Calibri"/>
                <a:ea typeface="Calibri"/>
                <a:cs typeface="Calibri"/>
                <a:sym typeface="Calibri"/>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44"/>
          <p:cNvSpPr txBox="1"/>
          <p:nvPr>
            <p:ph idx="2" type="body"/>
          </p:nvPr>
        </p:nvSpPr>
        <p:spPr>
          <a:xfrm>
            <a:off x="4306956" y="6024694"/>
            <a:ext cx="3657600" cy="571500"/>
          </a:xfrm>
          <a:prstGeom prst="rect">
            <a:avLst/>
          </a:prstGeom>
          <a:noFill/>
          <a:ln>
            <a:noFill/>
          </a:ln>
        </p:spPr>
        <p:txBody>
          <a:bodyPr anchorCtr="0" anchor="t" bIns="45700" lIns="0" spcFirstLastPara="1" rIns="0" wrap="square" tIns="45700">
            <a:noAutofit/>
          </a:bodyPr>
          <a:lstStyle>
            <a:lvl1pPr indent="-457200" lvl="0" marL="457200" algn="ctr">
              <a:lnSpc>
                <a:spcPct val="90000"/>
              </a:lnSpc>
              <a:spcBef>
                <a:spcPts val="1200"/>
              </a:spcBef>
              <a:spcAft>
                <a:spcPts val="0"/>
              </a:spcAft>
              <a:buSzPts val="3600"/>
              <a:buChar char=" "/>
              <a:defRPr b="1" sz="3600">
                <a:solidFill>
                  <a:schemeClr val="dk1"/>
                </a:solidFill>
              </a:defRPr>
            </a:lvl1pPr>
            <a:lvl2pPr indent="-228600" lvl="1" marL="914400" algn="l">
              <a:lnSpc>
                <a:spcPct val="90000"/>
              </a:lnSpc>
              <a:spcBef>
                <a:spcPts val="200"/>
              </a:spcBef>
              <a:spcAft>
                <a:spcPts val="0"/>
              </a:spcAft>
              <a:buSzPts val="1800"/>
              <a:buNone/>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pic>
        <p:nvPicPr>
          <p:cNvPr id="54" name="Google Shape;54;p44"/>
          <p:cNvPicPr preferRelativeResize="0"/>
          <p:nvPr/>
        </p:nvPicPr>
        <p:blipFill rotWithShape="1">
          <a:blip r:embed="rId3">
            <a:alphaModFix/>
          </a:blip>
          <a:srcRect b="0" l="0" r="0" t="7198"/>
          <a:stretch/>
        </p:blipFill>
        <p:spPr>
          <a:xfrm>
            <a:off x="11352453" y="213126"/>
            <a:ext cx="603570" cy="96674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slide with 1 Graph Option">
  <p:cSld name="2 Content slide with 1 Graph Option">
    <p:spTree>
      <p:nvGrpSpPr>
        <p:cNvPr id="55" name="Shape 55"/>
        <p:cNvGrpSpPr/>
        <p:nvPr/>
      </p:nvGrpSpPr>
      <p:grpSpPr>
        <a:xfrm>
          <a:off x="0" y="0"/>
          <a:ext cx="0" cy="0"/>
          <a:chOff x="0" y="0"/>
          <a:chExt cx="0" cy="0"/>
        </a:xfrm>
      </p:grpSpPr>
      <p:pic>
        <p:nvPicPr>
          <p:cNvPr id="56" name="Google Shape;56;p45"/>
          <p:cNvPicPr preferRelativeResize="0"/>
          <p:nvPr/>
        </p:nvPicPr>
        <p:blipFill rotWithShape="1">
          <a:blip r:embed="rId2">
            <a:alphaModFix/>
          </a:blip>
          <a:srcRect b="0" l="0" r="0" t="0"/>
          <a:stretch/>
        </p:blipFill>
        <p:spPr>
          <a:xfrm>
            <a:off x="4823" y="0"/>
            <a:ext cx="12182356" cy="6858000"/>
          </a:xfrm>
          <a:prstGeom prst="rect">
            <a:avLst/>
          </a:prstGeom>
          <a:noFill/>
          <a:ln>
            <a:noFill/>
          </a:ln>
        </p:spPr>
      </p:pic>
      <p:sp>
        <p:nvSpPr>
          <p:cNvPr id="57" name="Google Shape;57;p45"/>
          <p:cNvSpPr txBox="1"/>
          <p:nvPr>
            <p:ph type="title"/>
          </p:nvPr>
        </p:nvSpPr>
        <p:spPr>
          <a:xfrm>
            <a:off x="566671" y="242325"/>
            <a:ext cx="10045520" cy="637546"/>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45"/>
          <p:cNvSpPr txBox="1"/>
          <p:nvPr>
            <p:ph idx="1" type="body"/>
          </p:nvPr>
        </p:nvSpPr>
        <p:spPr>
          <a:xfrm>
            <a:off x="566737" y="1131888"/>
            <a:ext cx="10045453" cy="5094287"/>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pic>
        <p:nvPicPr>
          <p:cNvPr id="59" name="Google Shape;59;p45"/>
          <p:cNvPicPr preferRelativeResize="0"/>
          <p:nvPr/>
        </p:nvPicPr>
        <p:blipFill rotWithShape="1">
          <a:blip r:embed="rId3">
            <a:alphaModFix/>
          </a:blip>
          <a:srcRect b="0" l="0" r="0" t="7198"/>
          <a:stretch/>
        </p:blipFill>
        <p:spPr>
          <a:xfrm>
            <a:off x="11362745" y="213127"/>
            <a:ext cx="573612" cy="91876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3.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1.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4"/>
          <p:cNvSpPr txBox="1"/>
          <p:nvPr>
            <p:ph type="title"/>
          </p:nvPr>
        </p:nvSpPr>
        <p:spPr>
          <a:xfrm>
            <a:off x="566671" y="222211"/>
            <a:ext cx="10045520" cy="705441"/>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3200"/>
              <a:buFont typeface="Calibri"/>
              <a:buNone/>
              <a:defRPr b="1" i="0" sz="32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4"/>
          <p:cNvSpPr txBox="1"/>
          <p:nvPr>
            <p:ph idx="1" type="body"/>
          </p:nvPr>
        </p:nvSpPr>
        <p:spPr>
          <a:xfrm>
            <a:off x="566671" y="1060174"/>
            <a:ext cx="10904112" cy="5237595"/>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2" name="Google Shape;12;p24"/>
          <p:cNvSpPr txBox="1"/>
          <p:nvPr>
            <p:ph idx="10" type="dt"/>
          </p:nvPr>
        </p:nvSpPr>
        <p:spPr>
          <a:xfrm>
            <a:off x="566671" y="6478073"/>
            <a:ext cx="2472271" cy="257578"/>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4"/>
          <p:cNvSpPr txBox="1"/>
          <p:nvPr>
            <p:ph idx="11" type="ftr"/>
          </p:nvPr>
        </p:nvSpPr>
        <p:spPr>
          <a:xfrm>
            <a:off x="3686186" y="6478073"/>
            <a:ext cx="4822804" cy="257578"/>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4"/>
          <p:cNvSpPr txBox="1"/>
          <p:nvPr>
            <p:ph idx="12" type="sldNum"/>
          </p:nvPr>
        </p:nvSpPr>
        <p:spPr>
          <a:xfrm>
            <a:off x="10158758" y="6478073"/>
            <a:ext cx="1312025" cy="257578"/>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sp>
        <p:nvSpPr>
          <p:cNvPr id="67" name="Google Shape;67;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8" name="Google Shape;68;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 name="Google Shape;69;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0" name="Google Shape;7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1" name="Google Shape;7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
          <p:cNvSpPr txBox="1"/>
          <p:nvPr>
            <p:ph idx="2" type="body"/>
          </p:nvPr>
        </p:nvSpPr>
        <p:spPr>
          <a:xfrm>
            <a:off x="4431051" y="5977026"/>
            <a:ext cx="3657600" cy="571500"/>
          </a:xfrm>
          <a:prstGeom prst="rect">
            <a:avLst/>
          </a:prstGeom>
          <a:noFill/>
          <a:ln>
            <a:noFill/>
          </a:ln>
        </p:spPr>
        <p:txBody>
          <a:bodyPr anchorCtr="0" anchor="t" bIns="45700" lIns="0" spcFirstLastPara="1" rIns="0" wrap="square" tIns="45700">
            <a:noAutofit/>
          </a:bodyPr>
          <a:lstStyle/>
          <a:p>
            <a:pPr indent="-91440" lvl="0" marL="91440" rtl="0" algn="ctr">
              <a:lnSpc>
                <a:spcPct val="90000"/>
              </a:lnSpc>
              <a:spcBef>
                <a:spcPts val="0"/>
              </a:spcBef>
              <a:spcAft>
                <a:spcPts val="0"/>
              </a:spcAft>
              <a:buSzPts val="3600"/>
              <a:buChar char=" "/>
            </a:pPr>
            <a:r>
              <a:rPr lang="en-US"/>
              <a:t>MS Azure – Day 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 name="Shape 206"/>
        <p:cNvGrpSpPr/>
        <p:nvPr/>
      </p:nvGrpSpPr>
      <p:grpSpPr>
        <a:xfrm>
          <a:off x="0" y="0"/>
          <a:ext cx="0" cy="0"/>
          <a:chOff x="0" y="0"/>
          <a:chExt cx="0" cy="0"/>
        </a:xfrm>
      </p:grpSpPr>
      <p:sp>
        <p:nvSpPr>
          <p:cNvPr id="207" name="Google Shape;207;p10"/>
          <p:cNvSpPr txBox="1"/>
          <p:nvPr>
            <p:ph type="title"/>
          </p:nvPr>
        </p:nvSpPr>
        <p:spPr>
          <a:xfrm>
            <a:off x="566671" y="242325"/>
            <a:ext cx="10045520" cy="63754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0" i="0" lang="en-US" sz="3600">
                <a:latin typeface="Calibri"/>
                <a:ea typeface="Calibri"/>
                <a:cs typeface="Calibri"/>
                <a:sym typeface="Calibri"/>
              </a:rPr>
              <a:t>Azure authentication methods</a:t>
            </a:r>
            <a:endParaRPr b="0" sz="3600">
              <a:latin typeface="Calibri"/>
              <a:ea typeface="Calibri"/>
              <a:cs typeface="Calibri"/>
              <a:sym typeface="Calibri"/>
            </a:endParaRPr>
          </a:p>
        </p:txBody>
      </p:sp>
      <p:sp>
        <p:nvSpPr>
          <p:cNvPr id="208" name="Google Shape;208;p10"/>
          <p:cNvSpPr txBox="1"/>
          <p:nvPr>
            <p:ph idx="1" type="body"/>
          </p:nvPr>
        </p:nvSpPr>
        <p:spPr>
          <a:xfrm>
            <a:off x="566738" y="1131889"/>
            <a:ext cx="4208462" cy="3622991"/>
          </a:xfrm>
          <a:prstGeom prst="rect">
            <a:avLst/>
          </a:prstGeom>
          <a:noFill/>
          <a:ln>
            <a:noFill/>
          </a:ln>
        </p:spPr>
        <p:txBody>
          <a:bodyPr anchorCtr="0" anchor="ctr" bIns="45700" lIns="0" spcFirstLastPara="1" rIns="0" wrap="square" tIns="45700">
            <a:normAutofit/>
          </a:bodyPr>
          <a:lstStyle/>
          <a:p>
            <a:pPr indent="-91440" lvl="0" marL="91440" rtl="0" algn="l">
              <a:lnSpc>
                <a:spcPct val="90000"/>
              </a:lnSpc>
              <a:spcBef>
                <a:spcPts val="0"/>
              </a:spcBef>
              <a:spcAft>
                <a:spcPts val="0"/>
              </a:spcAft>
              <a:buSzPts val="2000"/>
              <a:buChar char=" "/>
            </a:pPr>
            <a:r>
              <a:rPr b="0" lang="en-US" sz="2000">
                <a:latin typeface="Times New Roman"/>
                <a:ea typeface="Times New Roman"/>
                <a:cs typeface="Times New Roman"/>
                <a:sym typeface="Times New Roman"/>
              </a:rPr>
              <a:t>Authentication</a:t>
            </a:r>
            <a:r>
              <a:rPr b="0" i="0" lang="en-US" sz="2000">
                <a:latin typeface="Times New Roman"/>
                <a:ea typeface="Times New Roman"/>
                <a:cs typeface="Times New Roman"/>
                <a:sym typeface="Times New Roman"/>
              </a:rPr>
              <a:t> is the process of proving that you're who you say you are.</a:t>
            </a:r>
            <a:r>
              <a:rPr b="0" i="0" lang="en-US" sz="2000">
                <a:latin typeface="Quattrocento Sans"/>
                <a:ea typeface="Quattrocento Sans"/>
                <a:cs typeface="Quattrocento Sans"/>
                <a:sym typeface="Quattrocento Sans"/>
              </a:rPr>
              <a:t> </a:t>
            </a:r>
            <a:r>
              <a:rPr b="0" i="0" lang="en-US" sz="2000">
                <a:latin typeface="Times New Roman"/>
                <a:ea typeface="Times New Roman"/>
                <a:cs typeface="Times New Roman"/>
                <a:sym typeface="Times New Roman"/>
              </a:rPr>
              <a:t>This is achieved by verification of the identity of a person or device.</a:t>
            </a:r>
            <a:endParaRPr sz="2000">
              <a:latin typeface="Times New Roman"/>
              <a:ea typeface="Times New Roman"/>
              <a:cs typeface="Times New Roman"/>
              <a:sym typeface="Times New Roman"/>
            </a:endParaRPr>
          </a:p>
        </p:txBody>
      </p:sp>
      <p:pic>
        <p:nvPicPr>
          <p:cNvPr descr="Forgotten Outlook Passwords - Microsoft Community" id="209" name="Google Shape;209;p10"/>
          <p:cNvPicPr preferRelativeResize="0"/>
          <p:nvPr/>
        </p:nvPicPr>
        <p:blipFill rotWithShape="1">
          <a:blip r:embed="rId3">
            <a:alphaModFix/>
          </a:blip>
          <a:srcRect b="0" l="0" r="0" t="0"/>
          <a:stretch/>
        </p:blipFill>
        <p:spPr>
          <a:xfrm>
            <a:off x="6286501" y="1706876"/>
            <a:ext cx="4775301" cy="3959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1"/>
          <p:cNvSpPr txBox="1"/>
          <p:nvPr>
            <p:ph type="title"/>
          </p:nvPr>
        </p:nvSpPr>
        <p:spPr>
          <a:xfrm>
            <a:off x="-4" y="224350"/>
            <a:ext cx="10045500" cy="6375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161616"/>
              </a:buClr>
              <a:buSzPts val="3600"/>
              <a:buFont typeface="Calibri"/>
              <a:buNone/>
            </a:pPr>
            <a:r>
              <a:rPr b="0" i="0" lang="en-US" sz="3600">
                <a:solidFill>
                  <a:srgbClr val="161616"/>
                </a:solidFill>
                <a:latin typeface="Calibri"/>
                <a:ea typeface="Calibri"/>
                <a:cs typeface="Calibri"/>
                <a:sym typeface="Calibri"/>
              </a:rPr>
              <a:t>Azure supports multiple authentication methods</a:t>
            </a:r>
            <a:endParaRPr sz="3600">
              <a:latin typeface="Calibri"/>
              <a:ea typeface="Calibri"/>
              <a:cs typeface="Calibri"/>
              <a:sym typeface="Calibri"/>
            </a:endParaRPr>
          </a:p>
        </p:txBody>
      </p:sp>
      <p:sp>
        <p:nvSpPr>
          <p:cNvPr id="216" name="Google Shape;216;p11"/>
          <p:cNvSpPr txBox="1"/>
          <p:nvPr>
            <p:ph idx="1" type="body"/>
          </p:nvPr>
        </p:nvSpPr>
        <p:spPr>
          <a:xfrm>
            <a:off x="566671" y="1378080"/>
            <a:ext cx="10904112" cy="5237595"/>
          </a:xfrm>
          <a:prstGeom prst="rect">
            <a:avLst/>
          </a:prstGeom>
          <a:noFill/>
          <a:ln>
            <a:noFill/>
          </a:ln>
        </p:spPr>
        <p:txBody>
          <a:bodyPr anchorCtr="0" anchor="t" bIns="0" lIns="45700" spcFirstLastPara="1" rIns="45700" wrap="square" tIns="0">
            <a:normAutofit/>
          </a:bodyPr>
          <a:lstStyle/>
          <a:p>
            <a:pPr indent="-91440" lvl="0" marL="91440" rtl="0" algn="l">
              <a:lnSpc>
                <a:spcPct val="90000"/>
              </a:lnSpc>
              <a:spcBef>
                <a:spcPts val="0"/>
              </a:spcBef>
              <a:spcAft>
                <a:spcPts val="0"/>
              </a:spcAft>
              <a:buSzPts val="2400"/>
              <a:buChar char=" "/>
            </a:pPr>
            <a:r>
              <a:rPr lang="en-US" sz="2400">
                <a:solidFill>
                  <a:srgbClr val="161616"/>
                </a:solidFill>
              </a:rPr>
              <a:t>S</a:t>
            </a:r>
            <a:r>
              <a:rPr b="0" i="0" lang="en-US" sz="2400">
                <a:solidFill>
                  <a:srgbClr val="161616"/>
                </a:solidFill>
              </a:rPr>
              <a:t>tandard passwords</a:t>
            </a:r>
            <a:endParaRPr/>
          </a:p>
          <a:p>
            <a:pPr indent="0" lvl="0" marL="0" rtl="0" algn="l">
              <a:lnSpc>
                <a:spcPct val="90000"/>
              </a:lnSpc>
              <a:spcBef>
                <a:spcPts val="1400"/>
              </a:spcBef>
              <a:spcAft>
                <a:spcPts val="0"/>
              </a:spcAft>
              <a:buSzPts val="2400"/>
              <a:buNone/>
            </a:pPr>
            <a:r>
              <a:t/>
            </a:r>
            <a:endParaRPr b="0" i="0" sz="2400">
              <a:solidFill>
                <a:srgbClr val="161616"/>
              </a:solidFill>
            </a:endParaRPr>
          </a:p>
          <a:p>
            <a:pPr indent="-91440" lvl="0" marL="91440" rtl="0" algn="l">
              <a:lnSpc>
                <a:spcPct val="90000"/>
              </a:lnSpc>
              <a:spcBef>
                <a:spcPts val="1400"/>
              </a:spcBef>
              <a:spcAft>
                <a:spcPts val="0"/>
              </a:spcAft>
              <a:buSzPts val="2400"/>
              <a:buChar char=" "/>
            </a:pPr>
            <a:r>
              <a:rPr lang="en-US" sz="2400">
                <a:solidFill>
                  <a:srgbClr val="161616"/>
                </a:solidFill>
              </a:rPr>
              <a:t>S</a:t>
            </a:r>
            <a:r>
              <a:rPr b="0" i="0" lang="en-US" sz="2400">
                <a:solidFill>
                  <a:srgbClr val="161616"/>
                </a:solidFill>
              </a:rPr>
              <a:t>ingle sign-on (SSO)</a:t>
            </a:r>
            <a:endParaRPr/>
          </a:p>
          <a:p>
            <a:pPr indent="0" lvl="0" marL="0" rtl="0" algn="l">
              <a:lnSpc>
                <a:spcPct val="90000"/>
              </a:lnSpc>
              <a:spcBef>
                <a:spcPts val="1400"/>
              </a:spcBef>
              <a:spcAft>
                <a:spcPts val="0"/>
              </a:spcAft>
              <a:buSzPts val="2400"/>
              <a:buNone/>
            </a:pPr>
            <a:r>
              <a:t/>
            </a:r>
            <a:endParaRPr b="0" i="0" sz="2400">
              <a:solidFill>
                <a:srgbClr val="161616"/>
              </a:solidFill>
            </a:endParaRPr>
          </a:p>
          <a:p>
            <a:pPr indent="-91440" lvl="0" marL="91440" rtl="0" algn="l">
              <a:lnSpc>
                <a:spcPct val="90000"/>
              </a:lnSpc>
              <a:spcBef>
                <a:spcPts val="1400"/>
              </a:spcBef>
              <a:spcAft>
                <a:spcPts val="0"/>
              </a:spcAft>
              <a:buSzPts val="2400"/>
              <a:buChar char=" "/>
            </a:pPr>
            <a:r>
              <a:rPr lang="en-US" sz="2400">
                <a:solidFill>
                  <a:srgbClr val="161616"/>
                </a:solidFill>
              </a:rPr>
              <a:t>M</a:t>
            </a:r>
            <a:r>
              <a:rPr b="0" i="0" lang="en-US" sz="2400">
                <a:solidFill>
                  <a:srgbClr val="161616"/>
                </a:solidFill>
              </a:rPr>
              <a:t>ultifactor authentication (MFA)</a:t>
            </a:r>
            <a:endParaRPr/>
          </a:p>
          <a:p>
            <a:pPr indent="0" lvl="0" marL="0" rtl="0" algn="l">
              <a:lnSpc>
                <a:spcPct val="90000"/>
              </a:lnSpc>
              <a:spcBef>
                <a:spcPts val="1400"/>
              </a:spcBef>
              <a:spcAft>
                <a:spcPts val="0"/>
              </a:spcAft>
              <a:buSzPts val="2400"/>
              <a:buNone/>
            </a:pPr>
            <a:r>
              <a:t/>
            </a:r>
            <a:endParaRPr sz="2400">
              <a:solidFill>
                <a:srgbClr val="161616"/>
              </a:solidFill>
            </a:endParaRPr>
          </a:p>
          <a:p>
            <a:pPr indent="-91440" lvl="0" marL="91440" rtl="0" algn="l">
              <a:lnSpc>
                <a:spcPct val="90000"/>
              </a:lnSpc>
              <a:spcBef>
                <a:spcPts val="1400"/>
              </a:spcBef>
              <a:spcAft>
                <a:spcPts val="0"/>
              </a:spcAft>
              <a:buSzPts val="2400"/>
              <a:buChar char=" "/>
            </a:pPr>
            <a:r>
              <a:rPr lang="en-US" sz="2400">
                <a:solidFill>
                  <a:srgbClr val="161616"/>
                </a:solidFill>
              </a:rPr>
              <a:t>P</a:t>
            </a:r>
            <a:r>
              <a:rPr b="0" i="0" lang="en-US" sz="2400">
                <a:solidFill>
                  <a:srgbClr val="161616"/>
                </a:solidFill>
              </a:rPr>
              <a:t>asswordless</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1" name="Shape 221"/>
        <p:cNvGrpSpPr/>
        <p:nvPr/>
      </p:nvGrpSpPr>
      <p:grpSpPr>
        <a:xfrm>
          <a:off x="0" y="0"/>
          <a:ext cx="0" cy="0"/>
          <a:chOff x="0" y="0"/>
          <a:chExt cx="0" cy="0"/>
        </a:xfrm>
      </p:grpSpPr>
      <p:sp>
        <p:nvSpPr>
          <p:cNvPr id="222" name="Google Shape;222;p12"/>
          <p:cNvSpPr txBox="1"/>
          <p:nvPr>
            <p:ph type="title"/>
          </p:nvPr>
        </p:nvSpPr>
        <p:spPr>
          <a:xfrm>
            <a:off x="566671" y="242325"/>
            <a:ext cx="10045520" cy="637546"/>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3600"/>
              <a:buFont typeface="Calibri"/>
              <a:buNone/>
            </a:pPr>
            <a:r>
              <a:rPr b="0" i="0" lang="en-US" sz="3600">
                <a:latin typeface="Calibri"/>
                <a:ea typeface="Calibri"/>
                <a:cs typeface="Calibri"/>
                <a:sym typeface="Calibri"/>
              </a:rPr>
              <a:t>Azure external identities</a:t>
            </a:r>
            <a:endParaRPr b="0" sz="3600">
              <a:latin typeface="Calibri"/>
              <a:ea typeface="Calibri"/>
              <a:cs typeface="Calibri"/>
              <a:sym typeface="Calibri"/>
            </a:endParaRPr>
          </a:p>
        </p:txBody>
      </p:sp>
      <p:sp>
        <p:nvSpPr>
          <p:cNvPr id="223" name="Google Shape;223;p12"/>
          <p:cNvSpPr txBox="1"/>
          <p:nvPr>
            <p:ph idx="1" type="body"/>
          </p:nvPr>
        </p:nvSpPr>
        <p:spPr>
          <a:xfrm>
            <a:off x="566738" y="1131888"/>
            <a:ext cx="5224462" cy="5094287"/>
          </a:xfrm>
          <a:prstGeom prst="rect">
            <a:avLst/>
          </a:prstGeom>
          <a:noFill/>
          <a:ln>
            <a:noFill/>
          </a:ln>
        </p:spPr>
        <p:txBody>
          <a:bodyPr anchorCtr="0" anchor="ctr" bIns="45700" lIns="0" spcFirstLastPara="1" rIns="0" wrap="square" tIns="45700">
            <a:normAutofit/>
          </a:bodyPr>
          <a:lstStyle/>
          <a:p>
            <a:pPr indent="-91440" lvl="0" marL="91440" rtl="0" algn="l">
              <a:lnSpc>
                <a:spcPct val="90000"/>
              </a:lnSpc>
              <a:spcBef>
                <a:spcPts val="0"/>
              </a:spcBef>
              <a:spcAft>
                <a:spcPts val="0"/>
              </a:spcAft>
              <a:buSzPts val="2400"/>
              <a:buChar char=" "/>
            </a:pPr>
            <a:r>
              <a:rPr lang="en-US" sz="2400"/>
              <a:t>Azure AD External Identities helps you to securely interact with users outside of your organization.</a:t>
            </a:r>
            <a:endParaRPr/>
          </a:p>
          <a:p>
            <a:pPr indent="0" lvl="0" marL="0" rtl="0" algn="l">
              <a:lnSpc>
                <a:spcPct val="90000"/>
              </a:lnSpc>
              <a:spcBef>
                <a:spcPts val="1400"/>
              </a:spcBef>
              <a:spcAft>
                <a:spcPts val="0"/>
              </a:spcAft>
              <a:buSzPts val="2400"/>
              <a:buNone/>
            </a:pPr>
            <a:r>
              <a:t/>
            </a:r>
            <a:endParaRPr sz="2400"/>
          </a:p>
          <a:p>
            <a:pPr indent="-91440" lvl="0" marL="91440" rtl="0" algn="l">
              <a:lnSpc>
                <a:spcPct val="90000"/>
              </a:lnSpc>
              <a:spcBef>
                <a:spcPts val="1400"/>
              </a:spcBef>
              <a:spcAft>
                <a:spcPts val="0"/>
              </a:spcAft>
              <a:buSzPts val="2400"/>
              <a:buChar char=" "/>
            </a:pPr>
            <a:r>
              <a:rPr lang="en-US" sz="2400"/>
              <a:t>Azure external identities are a set of capabilities that enable organizations to secure and manage users outside their organization, such as customers, partners or guests.</a:t>
            </a:r>
            <a:endParaRPr sz="2400"/>
          </a:p>
        </p:txBody>
      </p:sp>
      <p:pic>
        <p:nvPicPr>
          <p:cNvPr id="224" name="Google Shape;224;p12"/>
          <p:cNvPicPr preferRelativeResize="0"/>
          <p:nvPr/>
        </p:nvPicPr>
        <p:blipFill rotWithShape="1">
          <a:blip r:embed="rId3">
            <a:alphaModFix/>
          </a:blip>
          <a:srcRect b="0" l="0" r="0" t="0"/>
          <a:stretch/>
        </p:blipFill>
        <p:spPr>
          <a:xfrm>
            <a:off x="5911532" y="1788160"/>
            <a:ext cx="5713730" cy="409186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13"/>
          <p:cNvSpPr txBox="1"/>
          <p:nvPr>
            <p:ph type="title"/>
          </p:nvPr>
        </p:nvSpPr>
        <p:spPr>
          <a:xfrm>
            <a:off x="566671" y="242325"/>
            <a:ext cx="10045520" cy="63754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0" lang="en-US" sz="3600">
                <a:latin typeface="Calibri"/>
                <a:ea typeface="Calibri"/>
                <a:cs typeface="Calibri"/>
                <a:sym typeface="Calibri"/>
              </a:rPr>
              <a:t>C</a:t>
            </a:r>
            <a:r>
              <a:rPr b="0" i="0" lang="en-US" sz="3600">
                <a:latin typeface="Calibri"/>
                <a:ea typeface="Calibri"/>
                <a:cs typeface="Calibri"/>
                <a:sym typeface="Calibri"/>
              </a:rPr>
              <a:t>apabilities make up External Identities</a:t>
            </a:r>
            <a:endParaRPr b="0" sz="3600">
              <a:latin typeface="Calibri"/>
              <a:ea typeface="Calibri"/>
              <a:cs typeface="Calibri"/>
              <a:sym typeface="Calibri"/>
            </a:endParaRPr>
          </a:p>
        </p:txBody>
      </p:sp>
      <p:sp>
        <p:nvSpPr>
          <p:cNvPr id="231" name="Google Shape;231;p13"/>
          <p:cNvSpPr txBox="1"/>
          <p:nvPr>
            <p:ph idx="1" type="body"/>
          </p:nvPr>
        </p:nvSpPr>
        <p:spPr>
          <a:xfrm>
            <a:off x="566671" y="1060175"/>
            <a:ext cx="5151801" cy="4019826"/>
          </a:xfrm>
          <a:prstGeom prst="rect">
            <a:avLst/>
          </a:prstGeom>
          <a:noFill/>
          <a:ln>
            <a:noFill/>
          </a:ln>
        </p:spPr>
        <p:txBody>
          <a:bodyPr anchorCtr="0" anchor="ctr" bIns="0" lIns="45700" spcFirstLastPara="1" rIns="45700" wrap="square" tIns="0">
            <a:normAutofit/>
          </a:bodyPr>
          <a:lstStyle/>
          <a:p>
            <a:pPr indent="-91440" lvl="0" marL="91440" rtl="0" algn="l">
              <a:lnSpc>
                <a:spcPct val="90000"/>
              </a:lnSpc>
              <a:spcBef>
                <a:spcPts val="0"/>
              </a:spcBef>
              <a:spcAft>
                <a:spcPts val="0"/>
              </a:spcAft>
              <a:buSzPts val="2400"/>
              <a:buChar char=" "/>
            </a:pPr>
            <a:r>
              <a:rPr lang="en-US" sz="2400"/>
              <a:t>E</a:t>
            </a:r>
            <a:r>
              <a:rPr b="0" i="0" lang="en-US" sz="2400"/>
              <a:t>xternal user’s identity provider manages their identity, and you manage access to your apps with Azure AD or Azure AD B2C to keep your resources protected.</a:t>
            </a:r>
            <a:endParaRPr/>
          </a:p>
          <a:p>
            <a:pPr indent="0" lvl="0" marL="91440" rtl="0" algn="l">
              <a:lnSpc>
                <a:spcPct val="90000"/>
              </a:lnSpc>
              <a:spcBef>
                <a:spcPts val="1400"/>
              </a:spcBef>
              <a:spcAft>
                <a:spcPts val="0"/>
              </a:spcAft>
              <a:buSzPts val="2400"/>
              <a:buNone/>
            </a:pPr>
            <a:r>
              <a:t/>
            </a:r>
            <a:endParaRPr sz="2400"/>
          </a:p>
        </p:txBody>
      </p:sp>
      <p:pic>
        <p:nvPicPr>
          <p:cNvPr id="232" name="Google Shape;232;p13"/>
          <p:cNvPicPr preferRelativeResize="0"/>
          <p:nvPr/>
        </p:nvPicPr>
        <p:blipFill rotWithShape="1">
          <a:blip r:embed="rId3">
            <a:alphaModFix/>
          </a:blip>
          <a:srcRect b="0" l="0" r="0" t="0"/>
          <a:stretch/>
        </p:blipFill>
        <p:spPr>
          <a:xfrm>
            <a:off x="5718472" y="1544320"/>
            <a:ext cx="5457528" cy="46541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
        <p:nvSpPr>
          <p:cNvPr id="238" name="Google Shape;238;p14"/>
          <p:cNvSpPr txBox="1"/>
          <p:nvPr>
            <p:ph type="title"/>
          </p:nvPr>
        </p:nvSpPr>
        <p:spPr>
          <a:xfrm>
            <a:off x="0" y="284795"/>
            <a:ext cx="10045520" cy="637546"/>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3600"/>
              <a:buFont typeface="Calibri"/>
              <a:buNone/>
            </a:pPr>
            <a:r>
              <a:rPr b="0" i="0" lang="en-US" sz="3600">
                <a:latin typeface="Calibri"/>
                <a:ea typeface="Calibri"/>
                <a:cs typeface="Calibri"/>
                <a:sym typeface="Calibri"/>
              </a:rPr>
              <a:t>Azure conditional access</a:t>
            </a:r>
            <a:endParaRPr b="0" sz="3600">
              <a:latin typeface="Calibri"/>
              <a:ea typeface="Calibri"/>
              <a:cs typeface="Calibri"/>
              <a:sym typeface="Calibri"/>
            </a:endParaRPr>
          </a:p>
        </p:txBody>
      </p:sp>
      <p:sp>
        <p:nvSpPr>
          <p:cNvPr id="239" name="Google Shape;239;p14"/>
          <p:cNvSpPr txBox="1"/>
          <p:nvPr>
            <p:ph idx="1" type="body"/>
          </p:nvPr>
        </p:nvSpPr>
        <p:spPr>
          <a:xfrm>
            <a:off x="53575" y="1540125"/>
            <a:ext cx="10571700" cy="1072500"/>
          </a:xfrm>
          <a:prstGeom prst="rect">
            <a:avLst/>
          </a:prstGeom>
          <a:noFill/>
          <a:ln>
            <a:noFill/>
          </a:ln>
        </p:spPr>
        <p:txBody>
          <a:bodyPr anchorCtr="0" anchor="ctr" bIns="45700" lIns="0" spcFirstLastPara="1" rIns="0" wrap="square" tIns="45700">
            <a:normAutofit lnSpcReduction="20000"/>
          </a:bodyPr>
          <a:lstStyle/>
          <a:p>
            <a:pPr indent="-91440" lvl="0" marL="91440" rtl="0" algn="l">
              <a:lnSpc>
                <a:spcPct val="90000"/>
              </a:lnSpc>
              <a:spcBef>
                <a:spcPts val="0"/>
              </a:spcBef>
              <a:spcAft>
                <a:spcPts val="0"/>
              </a:spcAft>
              <a:buSzPts val="2400"/>
              <a:buChar char=" "/>
            </a:pPr>
            <a:r>
              <a:rPr lang="en-US" sz="2400"/>
              <a:t>It </a:t>
            </a:r>
            <a:r>
              <a:rPr b="0" i="0" lang="en-US" sz="2400"/>
              <a:t>is a tool </a:t>
            </a:r>
            <a:r>
              <a:rPr lang="en-US" sz="2400"/>
              <a:t>used by </a:t>
            </a:r>
            <a:r>
              <a:rPr b="0" i="0" lang="en-US" sz="2400"/>
              <a:t>Azure Active Directory to allow or deny access to resources based on identity signals. </a:t>
            </a:r>
            <a:endParaRPr/>
          </a:p>
          <a:p>
            <a:pPr indent="0" lvl="0" marL="0" rtl="0" algn="l">
              <a:lnSpc>
                <a:spcPct val="90000"/>
              </a:lnSpc>
              <a:spcBef>
                <a:spcPts val="1400"/>
              </a:spcBef>
              <a:spcAft>
                <a:spcPts val="0"/>
              </a:spcAft>
              <a:buSzPts val="2400"/>
              <a:buNone/>
            </a:pPr>
            <a:r>
              <a:t/>
            </a:r>
            <a:endParaRPr sz="2400"/>
          </a:p>
        </p:txBody>
      </p:sp>
      <p:pic>
        <p:nvPicPr>
          <p:cNvPr descr="Diagram showing the conditional access flow of a signal leading to a decision, leading to enforcement." id="240" name="Google Shape;240;p14"/>
          <p:cNvPicPr preferRelativeResize="0"/>
          <p:nvPr/>
        </p:nvPicPr>
        <p:blipFill rotWithShape="1">
          <a:blip r:embed="rId3">
            <a:alphaModFix/>
          </a:blip>
          <a:srcRect b="0" l="0" r="0" t="0"/>
          <a:stretch/>
        </p:blipFill>
        <p:spPr>
          <a:xfrm>
            <a:off x="229675" y="3180371"/>
            <a:ext cx="10932075" cy="28329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5"/>
          <p:cNvSpPr txBox="1"/>
          <p:nvPr>
            <p:ph type="title"/>
          </p:nvPr>
        </p:nvSpPr>
        <p:spPr>
          <a:xfrm>
            <a:off x="0" y="182880"/>
            <a:ext cx="10612191" cy="696991"/>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111111"/>
              </a:buClr>
              <a:buSzPts val="4000"/>
              <a:buFont typeface="Times New Roman"/>
              <a:buNone/>
            </a:pPr>
            <a:r>
              <a:rPr b="0" i="0" lang="en-US" sz="4000">
                <a:solidFill>
                  <a:srgbClr val="111111"/>
                </a:solidFill>
                <a:latin typeface="Times New Roman"/>
                <a:ea typeface="Times New Roman"/>
                <a:cs typeface="Times New Roman"/>
                <a:sym typeface="Times New Roman"/>
              </a:rPr>
              <a:t> </a:t>
            </a:r>
            <a:r>
              <a:rPr b="0" i="0" lang="en-US" sz="3600">
                <a:solidFill>
                  <a:srgbClr val="111111"/>
                </a:solidFill>
                <a:latin typeface="Calibri"/>
                <a:ea typeface="Calibri"/>
                <a:cs typeface="Calibri"/>
                <a:sym typeface="Calibri"/>
              </a:rPr>
              <a:t>Benefits of conditional access</a:t>
            </a:r>
            <a:endParaRPr sz="3600">
              <a:latin typeface="Calibri"/>
              <a:ea typeface="Calibri"/>
              <a:cs typeface="Calibri"/>
              <a:sym typeface="Calibri"/>
            </a:endParaRPr>
          </a:p>
        </p:txBody>
      </p:sp>
      <p:sp>
        <p:nvSpPr>
          <p:cNvPr id="247" name="Google Shape;247;p15"/>
          <p:cNvSpPr txBox="1"/>
          <p:nvPr>
            <p:ph idx="1" type="body"/>
          </p:nvPr>
        </p:nvSpPr>
        <p:spPr>
          <a:xfrm>
            <a:off x="566670" y="1060175"/>
            <a:ext cx="10914129" cy="4405906"/>
          </a:xfrm>
          <a:prstGeom prst="rect">
            <a:avLst/>
          </a:prstGeom>
          <a:noFill/>
          <a:ln>
            <a:noFill/>
          </a:ln>
        </p:spPr>
        <p:txBody>
          <a:bodyPr anchorCtr="0" anchor="t" bIns="0" lIns="45700" spcFirstLastPara="1" rIns="45700" wrap="square" tIns="0">
            <a:normAutofit/>
          </a:bodyPr>
          <a:lstStyle/>
          <a:p>
            <a:pPr indent="-91440" lvl="0" marL="91440" rtl="0" algn="l">
              <a:lnSpc>
                <a:spcPct val="90000"/>
              </a:lnSpc>
              <a:spcBef>
                <a:spcPts val="0"/>
              </a:spcBef>
              <a:spcAft>
                <a:spcPts val="0"/>
              </a:spcAft>
              <a:buClr>
                <a:srgbClr val="111111"/>
              </a:buClr>
              <a:buSzPts val="2400"/>
              <a:buFont typeface="Noto Sans Symbols"/>
              <a:buChar char="▪"/>
            </a:pPr>
            <a:r>
              <a:rPr b="0" i="0" lang="en-US" sz="2400">
                <a:solidFill>
                  <a:srgbClr val="111111"/>
                </a:solidFill>
              </a:rPr>
              <a:t>Blocks unauthorized users</a:t>
            </a:r>
            <a:endParaRPr/>
          </a:p>
          <a:p>
            <a:pPr indent="-91440" lvl="0" marL="91440" rtl="0" algn="l">
              <a:lnSpc>
                <a:spcPct val="90000"/>
              </a:lnSpc>
              <a:spcBef>
                <a:spcPts val="1400"/>
              </a:spcBef>
              <a:spcAft>
                <a:spcPts val="0"/>
              </a:spcAft>
              <a:buClr>
                <a:srgbClr val="111111"/>
              </a:buClr>
              <a:buSzPts val="2400"/>
              <a:buFont typeface="Noto Sans Symbols"/>
              <a:buChar char="▪"/>
            </a:pPr>
            <a:r>
              <a:rPr b="0" i="0" lang="en-US" sz="2400">
                <a:solidFill>
                  <a:srgbClr val="111111"/>
                </a:solidFill>
              </a:rPr>
              <a:t>Prevents authorized users</a:t>
            </a:r>
            <a:endParaRPr sz="2400">
              <a:solidFill>
                <a:srgbClr val="111111"/>
              </a:solidFill>
            </a:endParaRPr>
          </a:p>
          <a:p>
            <a:pPr indent="-91440" lvl="0" marL="91440" rtl="0" algn="l">
              <a:lnSpc>
                <a:spcPct val="90000"/>
              </a:lnSpc>
              <a:spcBef>
                <a:spcPts val="1400"/>
              </a:spcBef>
              <a:spcAft>
                <a:spcPts val="0"/>
              </a:spcAft>
              <a:buClr>
                <a:srgbClr val="111111"/>
              </a:buClr>
              <a:buSzPts val="2400"/>
              <a:buFont typeface="Noto Sans Symbols"/>
              <a:buChar char="▪"/>
            </a:pPr>
            <a:r>
              <a:rPr b="0" i="0" lang="en-US" sz="2400">
                <a:solidFill>
                  <a:srgbClr val="111111"/>
                </a:solidFill>
              </a:rPr>
              <a:t>Improves productivity</a:t>
            </a:r>
            <a:endParaRPr/>
          </a:p>
          <a:p>
            <a:pPr indent="-91440" lvl="0" marL="91440" rtl="0" algn="l">
              <a:lnSpc>
                <a:spcPct val="90000"/>
              </a:lnSpc>
              <a:spcBef>
                <a:spcPts val="1400"/>
              </a:spcBef>
              <a:spcAft>
                <a:spcPts val="0"/>
              </a:spcAft>
              <a:buClr>
                <a:srgbClr val="111111"/>
              </a:buClr>
              <a:buSzPts val="2400"/>
              <a:buFont typeface="Noto Sans Symbols"/>
              <a:buChar char="▪"/>
            </a:pPr>
            <a:r>
              <a:rPr b="0" i="0" lang="en-US" sz="2400">
                <a:solidFill>
                  <a:srgbClr val="111111"/>
                </a:solidFill>
              </a:rPr>
              <a:t>Helps administrators</a:t>
            </a:r>
            <a:endParaRPr sz="2400">
              <a:solidFill>
                <a:srgbClr val="111111"/>
              </a:solidFill>
            </a:endParaRPr>
          </a:p>
          <a:p>
            <a:pPr indent="-91440" lvl="0" marL="91440" rtl="0" algn="l">
              <a:lnSpc>
                <a:spcPct val="90000"/>
              </a:lnSpc>
              <a:spcBef>
                <a:spcPts val="1400"/>
              </a:spcBef>
              <a:spcAft>
                <a:spcPts val="0"/>
              </a:spcAft>
              <a:buClr>
                <a:srgbClr val="3F3F3F"/>
              </a:buClr>
              <a:buSzPts val="2400"/>
              <a:buFont typeface="Noto Sans Symbols"/>
              <a:buChar char="▪"/>
            </a:pPr>
            <a:r>
              <a:rPr b="0" i="0" lang="en-US" sz="2400"/>
              <a:t>Contextual access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sp>
        <p:nvSpPr>
          <p:cNvPr id="253" name="Google Shape;253;p16"/>
          <p:cNvSpPr txBox="1"/>
          <p:nvPr>
            <p:ph type="title"/>
          </p:nvPr>
        </p:nvSpPr>
        <p:spPr>
          <a:xfrm>
            <a:off x="0" y="273169"/>
            <a:ext cx="10045453" cy="717311"/>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0" lang="en-US" sz="3600">
                <a:latin typeface="Calibri"/>
                <a:ea typeface="Calibri"/>
                <a:cs typeface="Calibri"/>
                <a:sym typeface="Calibri"/>
              </a:rPr>
              <a:t>Azure role-based access control(RBAC)</a:t>
            </a:r>
            <a:endParaRPr b="0" sz="3600">
              <a:latin typeface="Calibri"/>
              <a:ea typeface="Calibri"/>
              <a:cs typeface="Calibri"/>
              <a:sym typeface="Calibri"/>
            </a:endParaRPr>
          </a:p>
        </p:txBody>
      </p:sp>
      <p:sp>
        <p:nvSpPr>
          <p:cNvPr id="254" name="Google Shape;254;p16"/>
          <p:cNvSpPr txBox="1"/>
          <p:nvPr>
            <p:ph idx="1" type="body"/>
          </p:nvPr>
        </p:nvSpPr>
        <p:spPr>
          <a:xfrm>
            <a:off x="363538" y="1192848"/>
            <a:ext cx="5224462" cy="5094287"/>
          </a:xfrm>
          <a:prstGeom prst="rect">
            <a:avLst/>
          </a:prstGeom>
          <a:noFill/>
          <a:ln>
            <a:noFill/>
          </a:ln>
        </p:spPr>
        <p:txBody>
          <a:bodyPr anchorCtr="0" anchor="ctr" bIns="45700" lIns="0" spcFirstLastPara="1" rIns="0" wrap="square" tIns="45700">
            <a:normAutofit/>
          </a:bodyPr>
          <a:lstStyle/>
          <a:p>
            <a:pPr indent="-91440" lvl="0" marL="91440" rtl="0" algn="l">
              <a:lnSpc>
                <a:spcPct val="90000"/>
              </a:lnSpc>
              <a:spcBef>
                <a:spcPts val="0"/>
              </a:spcBef>
              <a:spcAft>
                <a:spcPts val="0"/>
              </a:spcAft>
              <a:buSzPts val="2400"/>
              <a:buChar char=" "/>
            </a:pPr>
            <a:r>
              <a:rPr lang="en-US" sz="2400"/>
              <a:t>Role-based access control (RBAC) is an authorization system built on Azure Resource Manager that provides fine-grained access management of resources in Azure. </a:t>
            </a:r>
            <a:endParaRPr/>
          </a:p>
          <a:p>
            <a:pPr indent="-91440" lvl="0" marL="91440" rtl="0" algn="l">
              <a:lnSpc>
                <a:spcPct val="90000"/>
              </a:lnSpc>
              <a:spcBef>
                <a:spcPts val="1400"/>
              </a:spcBef>
              <a:spcAft>
                <a:spcPts val="0"/>
              </a:spcAft>
              <a:buSzPts val="2400"/>
              <a:buChar char=" "/>
            </a:pPr>
            <a:r>
              <a:rPr lang="en-US" sz="2400"/>
              <a:t>You grant access by assigning the appropriate RBAC role to users, groups, and applications at a certain scope.</a:t>
            </a:r>
            <a:endParaRPr sz="2400"/>
          </a:p>
        </p:txBody>
      </p:sp>
      <p:pic>
        <p:nvPicPr>
          <p:cNvPr id="255" name="Google Shape;255;p16"/>
          <p:cNvPicPr preferRelativeResize="0"/>
          <p:nvPr/>
        </p:nvPicPr>
        <p:blipFill rotWithShape="1">
          <a:blip r:embed="rId3">
            <a:alphaModFix/>
          </a:blip>
          <a:srcRect b="0" l="0" r="0" t="0"/>
          <a:stretch/>
        </p:blipFill>
        <p:spPr>
          <a:xfrm>
            <a:off x="5308800" y="2098900"/>
            <a:ext cx="6778250" cy="3532575"/>
          </a:xfrm>
          <a:prstGeom prst="rect">
            <a:avLst/>
          </a:prstGeom>
          <a:noFill/>
          <a:ln>
            <a:noFill/>
          </a:ln>
        </p:spPr>
      </p:pic>
      <p:sp>
        <p:nvSpPr>
          <p:cNvPr descr="A diagram showing scopes and roles. Role and scope combinations map to a specific kind of user or account, such as an observer or an admin." id="256" name="Google Shape;256;p16"/>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7"/>
          <p:cNvSpPr txBox="1"/>
          <p:nvPr>
            <p:ph type="title"/>
          </p:nvPr>
        </p:nvSpPr>
        <p:spPr>
          <a:xfrm>
            <a:off x="415046" y="90700"/>
            <a:ext cx="10045500" cy="6375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555555"/>
              </a:buClr>
              <a:buSzPts val="3600"/>
              <a:buFont typeface="Calibri"/>
              <a:buNone/>
            </a:pPr>
            <a:r>
              <a:rPr b="0" i="0" lang="en-US" sz="3600">
                <a:solidFill>
                  <a:srgbClr val="555555"/>
                </a:solidFill>
                <a:latin typeface="Calibri"/>
                <a:ea typeface="Calibri"/>
                <a:cs typeface="Calibri"/>
                <a:sym typeface="Calibri"/>
              </a:rPr>
              <a:t>RBAC use-cases</a:t>
            </a:r>
            <a:endParaRPr sz="3600">
              <a:latin typeface="Calibri"/>
              <a:ea typeface="Calibri"/>
              <a:cs typeface="Calibri"/>
              <a:sym typeface="Calibri"/>
            </a:endParaRPr>
          </a:p>
        </p:txBody>
      </p:sp>
      <p:sp>
        <p:nvSpPr>
          <p:cNvPr id="262" name="Google Shape;262;p17"/>
          <p:cNvSpPr txBox="1"/>
          <p:nvPr>
            <p:ph idx="1" type="body"/>
          </p:nvPr>
        </p:nvSpPr>
        <p:spPr>
          <a:xfrm>
            <a:off x="302511" y="1182094"/>
            <a:ext cx="10904112" cy="5237595"/>
          </a:xfrm>
          <a:prstGeom prst="rect">
            <a:avLst/>
          </a:prstGeom>
          <a:noFill/>
          <a:ln>
            <a:noFill/>
          </a:ln>
        </p:spPr>
        <p:txBody>
          <a:bodyPr anchorCtr="0" anchor="t" bIns="0" lIns="45700" spcFirstLastPara="1" rIns="45700" wrap="square" tIns="0">
            <a:normAutofit/>
          </a:bodyPr>
          <a:lstStyle/>
          <a:p>
            <a:pPr indent="-91440" lvl="0" marL="91440" rtl="0" algn="l">
              <a:lnSpc>
                <a:spcPct val="90000"/>
              </a:lnSpc>
              <a:spcBef>
                <a:spcPts val="0"/>
              </a:spcBef>
              <a:spcAft>
                <a:spcPts val="0"/>
              </a:spcAft>
              <a:buSzPts val="2400"/>
              <a:buChar char=" "/>
            </a:pPr>
            <a:r>
              <a:rPr lang="en-US" sz="2400"/>
              <a:t>Allow one user to manage virtual machines in a subscription and another user to manage virtual networks</a:t>
            </a:r>
            <a:endParaRPr/>
          </a:p>
          <a:p>
            <a:pPr indent="0" lvl="0" marL="0" rtl="0" algn="l">
              <a:lnSpc>
                <a:spcPct val="90000"/>
              </a:lnSpc>
              <a:spcBef>
                <a:spcPts val="1400"/>
              </a:spcBef>
              <a:spcAft>
                <a:spcPts val="0"/>
              </a:spcAft>
              <a:buSzPts val="2400"/>
              <a:buNone/>
            </a:pPr>
            <a:r>
              <a:t/>
            </a:r>
            <a:endParaRPr sz="2400"/>
          </a:p>
          <a:p>
            <a:pPr indent="-91440" lvl="0" marL="91440" rtl="0" algn="l">
              <a:lnSpc>
                <a:spcPct val="90000"/>
              </a:lnSpc>
              <a:spcBef>
                <a:spcPts val="1400"/>
              </a:spcBef>
              <a:spcAft>
                <a:spcPts val="0"/>
              </a:spcAft>
              <a:buSzPts val="2400"/>
              <a:buChar char=" "/>
            </a:pPr>
            <a:r>
              <a:rPr lang="en-US" sz="2400"/>
              <a:t>Allow a database administrator group to manage SQL databases in a subscription</a:t>
            </a:r>
            <a:endParaRPr/>
          </a:p>
          <a:p>
            <a:pPr indent="0" lvl="0" marL="0" rtl="0" algn="l">
              <a:lnSpc>
                <a:spcPct val="90000"/>
              </a:lnSpc>
              <a:spcBef>
                <a:spcPts val="1400"/>
              </a:spcBef>
              <a:spcAft>
                <a:spcPts val="0"/>
              </a:spcAft>
              <a:buSzPts val="2400"/>
              <a:buNone/>
            </a:pPr>
            <a:r>
              <a:t/>
            </a:r>
            <a:endParaRPr sz="2400"/>
          </a:p>
          <a:p>
            <a:pPr indent="-91440" lvl="0" marL="91440" rtl="0" algn="l">
              <a:lnSpc>
                <a:spcPct val="90000"/>
              </a:lnSpc>
              <a:spcBef>
                <a:spcPts val="1400"/>
              </a:spcBef>
              <a:spcAft>
                <a:spcPts val="0"/>
              </a:spcAft>
              <a:buSzPts val="2400"/>
              <a:buChar char=" "/>
            </a:pPr>
            <a:r>
              <a:rPr lang="en-US" sz="2400"/>
              <a:t>Allow a user to manage all resources in a resource group, such as virtual machines, websites, and subnets</a:t>
            </a:r>
            <a:endParaRPr/>
          </a:p>
          <a:p>
            <a:pPr indent="0" lvl="0" marL="0" rtl="0" algn="l">
              <a:lnSpc>
                <a:spcPct val="90000"/>
              </a:lnSpc>
              <a:spcBef>
                <a:spcPts val="1400"/>
              </a:spcBef>
              <a:spcAft>
                <a:spcPts val="0"/>
              </a:spcAft>
              <a:buSzPts val="2400"/>
              <a:buNone/>
            </a:pPr>
            <a:r>
              <a:t/>
            </a:r>
            <a:endParaRPr sz="2400"/>
          </a:p>
          <a:p>
            <a:pPr indent="-91440" lvl="0" marL="91440" rtl="0" algn="l">
              <a:lnSpc>
                <a:spcPct val="90000"/>
              </a:lnSpc>
              <a:spcBef>
                <a:spcPts val="1400"/>
              </a:spcBef>
              <a:spcAft>
                <a:spcPts val="0"/>
              </a:spcAft>
              <a:buSzPts val="2400"/>
              <a:buChar char=" "/>
            </a:pPr>
            <a:r>
              <a:rPr lang="en-US" sz="2400"/>
              <a:t>Allow an application to access all resources in a resource group</a:t>
            </a:r>
            <a:endParaRPr/>
          </a:p>
          <a:p>
            <a:pPr indent="0" lvl="0" marL="0" rtl="0" algn="l">
              <a:lnSpc>
                <a:spcPct val="90000"/>
              </a:lnSpc>
              <a:spcBef>
                <a:spcPts val="1400"/>
              </a:spcBef>
              <a:spcAft>
                <a:spcPts val="0"/>
              </a:spcAft>
              <a:buSzPts val="2400"/>
              <a:buNone/>
            </a:pPr>
            <a:r>
              <a:t/>
            </a:r>
            <a:endParaRPr sz="2400"/>
          </a:p>
          <a:p>
            <a:pPr indent="0" lvl="0" marL="0" rtl="0" algn="l">
              <a:lnSpc>
                <a:spcPct val="90000"/>
              </a:lnSpc>
              <a:spcBef>
                <a:spcPts val="1400"/>
              </a:spcBef>
              <a:spcAft>
                <a:spcPts val="0"/>
              </a:spcAft>
              <a:buSzPts val="20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8"/>
          <p:cNvSpPr txBox="1"/>
          <p:nvPr>
            <p:ph type="title"/>
          </p:nvPr>
        </p:nvSpPr>
        <p:spPr>
          <a:xfrm>
            <a:off x="282200" y="187583"/>
            <a:ext cx="10045500" cy="6375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0" lang="en-US" sz="3600">
                <a:latin typeface="Calibri"/>
                <a:ea typeface="Calibri"/>
                <a:cs typeface="Calibri"/>
                <a:sym typeface="Calibri"/>
              </a:rPr>
              <a:t>zero trust model</a:t>
            </a:r>
            <a:endParaRPr b="0" sz="3600">
              <a:latin typeface="Calibri"/>
              <a:ea typeface="Calibri"/>
              <a:cs typeface="Calibri"/>
              <a:sym typeface="Calibri"/>
            </a:endParaRPr>
          </a:p>
        </p:txBody>
      </p:sp>
      <p:sp>
        <p:nvSpPr>
          <p:cNvPr id="269" name="Google Shape;269;p18"/>
          <p:cNvSpPr txBox="1"/>
          <p:nvPr>
            <p:ph idx="1" type="body"/>
          </p:nvPr>
        </p:nvSpPr>
        <p:spPr>
          <a:xfrm>
            <a:off x="282191" y="1378947"/>
            <a:ext cx="10904112" cy="5237595"/>
          </a:xfrm>
          <a:prstGeom prst="rect">
            <a:avLst/>
          </a:prstGeom>
          <a:noFill/>
          <a:ln>
            <a:noFill/>
          </a:ln>
        </p:spPr>
        <p:txBody>
          <a:bodyPr anchorCtr="0" anchor="t" bIns="0" lIns="45700" spcFirstLastPara="1" rIns="45700" wrap="square" tIns="0">
            <a:normAutofit/>
          </a:bodyPr>
          <a:lstStyle/>
          <a:p>
            <a:pPr indent="-91440" lvl="0" marL="91440" rtl="0" algn="l">
              <a:lnSpc>
                <a:spcPct val="90000"/>
              </a:lnSpc>
              <a:spcBef>
                <a:spcPts val="0"/>
              </a:spcBef>
              <a:spcAft>
                <a:spcPts val="0"/>
              </a:spcAft>
              <a:buSzPts val="2400"/>
              <a:buChar char=" "/>
            </a:pPr>
            <a:r>
              <a:rPr lang="en-US" sz="2400"/>
              <a:t>Zero Trust is a security strategy. It is not a product or a service,  but an approach in designing and implementing the following set of security principles:</a:t>
            </a:r>
            <a:endParaRPr/>
          </a:p>
          <a:p>
            <a:pPr indent="0" lvl="0" marL="0" rtl="0" algn="l">
              <a:lnSpc>
                <a:spcPct val="90000"/>
              </a:lnSpc>
              <a:spcBef>
                <a:spcPts val="1400"/>
              </a:spcBef>
              <a:spcAft>
                <a:spcPts val="0"/>
              </a:spcAft>
              <a:buSzPts val="2400"/>
              <a:buFont typeface="Arial"/>
              <a:buNone/>
            </a:pPr>
            <a:r>
              <a:t/>
            </a:r>
            <a:endParaRPr sz="2400"/>
          </a:p>
          <a:p>
            <a:pPr indent="-91440" lvl="0" marL="91440" rtl="0" algn="l">
              <a:lnSpc>
                <a:spcPct val="90000"/>
              </a:lnSpc>
              <a:spcBef>
                <a:spcPts val="1400"/>
              </a:spcBef>
              <a:spcAft>
                <a:spcPts val="0"/>
              </a:spcAft>
              <a:buClr>
                <a:srgbClr val="3F3F3F"/>
              </a:buClr>
              <a:buSzPts val="2400"/>
              <a:buFont typeface="Noto Sans Symbols"/>
              <a:buChar char="▪"/>
            </a:pPr>
            <a:r>
              <a:rPr lang="en-US" sz="2400"/>
              <a:t>Verify explicitly</a:t>
            </a:r>
            <a:endParaRPr/>
          </a:p>
          <a:p>
            <a:pPr indent="0" lvl="0" marL="91440" rtl="0" algn="l">
              <a:lnSpc>
                <a:spcPct val="90000"/>
              </a:lnSpc>
              <a:spcBef>
                <a:spcPts val="1400"/>
              </a:spcBef>
              <a:spcAft>
                <a:spcPts val="0"/>
              </a:spcAft>
              <a:buClr>
                <a:srgbClr val="3F3F3F"/>
              </a:buClr>
              <a:buSzPts val="2400"/>
              <a:buFont typeface="Noto Sans Symbols"/>
              <a:buNone/>
            </a:pPr>
            <a:r>
              <a:t/>
            </a:r>
            <a:endParaRPr sz="2400"/>
          </a:p>
          <a:p>
            <a:pPr indent="-91440" lvl="0" marL="91440" rtl="0" algn="l">
              <a:lnSpc>
                <a:spcPct val="90000"/>
              </a:lnSpc>
              <a:spcBef>
                <a:spcPts val="1400"/>
              </a:spcBef>
              <a:spcAft>
                <a:spcPts val="0"/>
              </a:spcAft>
              <a:buClr>
                <a:srgbClr val="3F3F3F"/>
              </a:buClr>
              <a:buSzPts val="2400"/>
              <a:buFont typeface="Noto Sans Symbols"/>
              <a:buChar char="▪"/>
            </a:pPr>
            <a:r>
              <a:rPr lang="en-US" sz="2400"/>
              <a:t>Use least privilege access</a:t>
            </a:r>
            <a:endParaRPr/>
          </a:p>
          <a:p>
            <a:pPr indent="0" lvl="0" marL="91440" rtl="0" algn="l">
              <a:lnSpc>
                <a:spcPct val="90000"/>
              </a:lnSpc>
              <a:spcBef>
                <a:spcPts val="1400"/>
              </a:spcBef>
              <a:spcAft>
                <a:spcPts val="0"/>
              </a:spcAft>
              <a:buClr>
                <a:srgbClr val="3F3F3F"/>
              </a:buClr>
              <a:buSzPts val="2400"/>
              <a:buFont typeface="Noto Sans Symbols"/>
              <a:buNone/>
            </a:pPr>
            <a:r>
              <a:t/>
            </a:r>
            <a:endParaRPr sz="2400"/>
          </a:p>
          <a:p>
            <a:pPr indent="-91440" lvl="0" marL="91440" rtl="0" algn="l">
              <a:lnSpc>
                <a:spcPct val="90000"/>
              </a:lnSpc>
              <a:spcBef>
                <a:spcPts val="1400"/>
              </a:spcBef>
              <a:spcAft>
                <a:spcPts val="0"/>
              </a:spcAft>
              <a:buClr>
                <a:srgbClr val="3F3F3F"/>
              </a:buClr>
              <a:buSzPts val="2400"/>
              <a:buFont typeface="Noto Sans Symbols"/>
              <a:buChar char="▪"/>
            </a:pPr>
            <a:r>
              <a:rPr lang="en-US" sz="2400"/>
              <a:t>Assume breach</a:t>
            </a:r>
            <a:endParaRPr/>
          </a:p>
          <a:p>
            <a:pPr indent="0" lvl="0" marL="0" rtl="0" algn="l">
              <a:lnSpc>
                <a:spcPct val="90000"/>
              </a:lnSpc>
              <a:spcBef>
                <a:spcPts val="1400"/>
              </a:spcBef>
              <a:spcAft>
                <a:spcPts val="0"/>
              </a:spcAft>
              <a:buSzPts val="2400"/>
              <a:buNone/>
            </a:pPr>
            <a:r>
              <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pic>
        <p:nvPicPr>
          <p:cNvPr descr="Diagram comparing zero trust authenticating everyone compared to classic relying on network location." id="275" name="Google Shape;275;p19"/>
          <p:cNvPicPr preferRelativeResize="0"/>
          <p:nvPr>
            <p:ph idx="1" type="body"/>
          </p:nvPr>
        </p:nvPicPr>
        <p:blipFill rotWithShape="1">
          <a:blip r:embed="rId3">
            <a:alphaModFix/>
          </a:blip>
          <a:srcRect b="2981" l="0" r="0" t="0"/>
          <a:stretch/>
        </p:blipFill>
        <p:spPr>
          <a:xfrm>
            <a:off x="721575" y="702914"/>
            <a:ext cx="10515600" cy="5330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
          <p:cNvSpPr txBox="1"/>
          <p:nvPr>
            <p:ph idx="1" type="body"/>
          </p:nvPr>
        </p:nvSpPr>
        <p:spPr>
          <a:xfrm>
            <a:off x="566671" y="1060174"/>
            <a:ext cx="10904112" cy="5237595"/>
          </a:xfrm>
          <a:prstGeom prst="rect">
            <a:avLst/>
          </a:prstGeom>
          <a:noFill/>
          <a:ln>
            <a:noFill/>
          </a:ln>
        </p:spPr>
        <p:txBody>
          <a:bodyPr anchorCtr="0" anchor="t" bIns="0" lIns="45700" spcFirstLastPara="1" rIns="45700" wrap="square" tIns="0">
            <a:normAutofit/>
          </a:bodyPr>
          <a:lstStyle/>
          <a:p>
            <a:pPr indent="0" lvl="0" marL="0" rtl="0" algn="ctr">
              <a:lnSpc>
                <a:spcPct val="90000"/>
              </a:lnSpc>
              <a:spcBef>
                <a:spcPts val="0"/>
              </a:spcBef>
              <a:spcAft>
                <a:spcPts val="0"/>
              </a:spcAft>
              <a:buSzPts val="4000"/>
              <a:buNone/>
            </a:pPr>
            <a:r>
              <a:t/>
            </a:r>
            <a:endParaRPr i="0" sz="4000">
              <a:solidFill>
                <a:srgbClr val="161616"/>
              </a:solidFill>
              <a:latin typeface="Quattrocento Sans"/>
              <a:ea typeface="Quattrocento Sans"/>
              <a:cs typeface="Quattrocento Sans"/>
              <a:sym typeface="Quattrocento Sans"/>
            </a:endParaRPr>
          </a:p>
          <a:p>
            <a:pPr indent="0" lvl="0" marL="0" rtl="0" algn="ctr">
              <a:lnSpc>
                <a:spcPct val="90000"/>
              </a:lnSpc>
              <a:spcBef>
                <a:spcPts val="1400"/>
              </a:spcBef>
              <a:spcAft>
                <a:spcPts val="0"/>
              </a:spcAft>
              <a:buSzPts val="4000"/>
              <a:buNone/>
            </a:pPr>
            <a:r>
              <a:t/>
            </a:r>
            <a:endParaRPr sz="4000">
              <a:solidFill>
                <a:srgbClr val="161616"/>
              </a:solidFill>
              <a:latin typeface="Quattrocento Sans"/>
              <a:ea typeface="Quattrocento Sans"/>
              <a:cs typeface="Quattrocento Sans"/>
              <a:sym typeface="Quattrocento Sans"/>
            </a:endParaRPr>
          </a:p>
          <a:p>
            <a:pPr indent="0" lvl="0" marL="0" rtl="0" algn="ctr">
              <a:lnSpc>
                <a:spcPct val="90000"/>
              </a:lnSpc>
              <a:spcBef>
                <a:spcPts val="1400"/>
              </a:spcBef>
              <a:spcAft>
                <a:spcPts val="0"/>
              </a:spcAft>
              <a:buSzPts val="4000"/>
              <a:buNone/>
            </a:pPr>
            <a:r>
              <a:rPr i="0" lang="en-US" sz="4000">
                <a:solidFill>
                  <a:srgbClr val="161616"/>
                </a:solidFill>
              </a:rPr>
              <a:t>Azure identity, access, and security</a:t>
            </a:r>
            <a:br>
              <a:rPr b="1" i="0" lang="en-US" sz="4000">
                <a:solidFill>
                  <a:srgbClr val="161616"/>
                </a:solidFill>
                <a:latin typeface="Times New Roman"/>
                <a:ea typeface="Times New Roman"/>
                <a:cs typeface="Times New Roman"/>
                <a:sym typeface="Times New Roman"/>
              </a:rPr>
            </a:br>
            <a:endParaRPr sz="40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0" name="Shape 280"/>
        <p:cNvGrpSpPr/>
        <p:nvPr/>
      </p:nvGrpSpPr>
      <p:grpSpPr>
        <a:xfrm>
          <a:off x="0" y="0"/>
          <a:ext cx="0" cy="0"/>
          <a:chOff x="0" y="0"/>
          <a:chExt cx="0" cy="0"/>
        </a:xfrm>
      </p:grpSpPr>
      <p:sp>
        <p:nvSpPr>
          <p:cNvPr id="281" name="Google Shape;281;p20"/>
          <p:cNvSpPr txBox="1"/>
          <p:nvPr>
            <p:ph type="title"/>
          </p:nvPr>
        </p:nvSpPr>
        <p:spPr>
          <a:xfrm>
            <a:off x="298272" y="103127"/>
            <a:ext cx="10045500" cy="6375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3600"/>
              <a:buFont typeface="Calibri"/>
              <a:buNone/>
            </a:pPr>
            <a:r>
              <a:rPr b="0" lang="en-US" sz="3600">
                <a:latin typeface="Calibri"/>
                <a:ea typeface="Calibri"/>
                <a:cs typeface="Calibri"/>
                <a:sym typeface="Calibri"/>
              </a:rPr>
              <a:t>Défense</a:t>
            </a:r>
            <a:r>
              <a:rPr b="0" i="0" lang="en-US" sz="3600">
                <a:latin typeface="Calibri"/>
                <a:ea typeface="Calibri"/>
                <a:cs typeface="Calibri"/>
                <a:sym typeface="Calibri"/>
              </a:rPr>
              <a:t>-in-depth</a:t>
            </a:r>
            <a:endParaRPr b="0" sz="3600">
              <a:latin typeface="Calibri"/>
              <a:ea typeface="Calibri"/>
              <a:cs typeface="Calibri"/>
              <a:sym typeface="Calibri"/>
            </a:endParaRPr>
          </a:p>
        </p:txBody>
      </p:sp>
      <p:sp>
        <p:nvSpPr>
          <p:cNvPr id="282" name="Google Shape;282;p20"/>
          <p:cNvSpPr txBox="1"/>
          <p:nvPr>
            <p:ph idx="1" type="body"/>
          </p:nvPr>
        </p:nvSpPr>
        <p:spPr>
          <a:xfrm>
            <a:off x="566738" y="1131889"/>
            <a:ext cx="4066200" cy="3988800"/>
          </a:xfrm>
          <a:prstGeom prst="rect">
            <a:avLst/>
          </a:prstGeom>
          <a:noFill/>
          <a:ln>
            <a:noFill/>
          </a:ln>
        </p:spPr>
        <p:txBody>
          <a:bodyPr anchorCtr="0" anchor="ctr" bIns="45700" lIns="0" spcFirstLastPara="1" rIns="0" wrap="square" tIns="45700">
            <a:normAutofit/>
          </a:bodyPr>
          <a:lstStyle/>
          <a:p>
            <a:pPr indent="-91440" lvl="0" marL="91440" rtl="0" algn="l">
              <a:lnSpc>
                <a:spcPct val="90000"/>
              </a:lnSpc>
              <a:spcBef>
                <a:spcPts val="0"/>
              </a:spcBef>
              <a:spcAft>
                <a:spcPts val="0"/>
              </a:spcAft>
              <a:buSzPts val="2400"/>
              <a:buChar char=" "/>
            </a:pPr>
            <a:r>
              <a:rPr b="0" i="0" lang="en-US" sz="2400"/>
              <a:t>Defense in Depth is a security strategy that prevents data</a:t>
            </a:r>
            <a:endParaRPr sz="2400"/>
          </a:p>
        </p:txBody>
      </p:sp>
      <p:pic>
        <p:nvPicPr>
          <p:cNvPr descr="A Guide to Implementing ISO 27001 in Your Business" id="283" name="Google Shape;283;p20"/>
          <p:cNvPicPr preferRelativeResize="0"/>
          <p:nvPr/>
        </p:nvPicPr>
        <p:blipFill rotWithShape="1">
          <a:blip r:embed="rId3">
            <a:alphaModFix/>
          </a:blip>
          <a:srcRect b="0" l="0" r="0" t="0"/>
          <a:stretch/>
        </p:blipFill>
        <p:spPr>
          <a:xfrm>
            <a:off x="6060198" y="1499150"/>
            <a:ext cx="3363725" cy="3714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 name="Shape 288"/>
        <p:cNvGrpSpPr/>
        <p:nvPr/>
      </p:nvGrpSpPr>
      <p:grpSpPr>
        <a:xfrm>
          <a:off x="0" y="0"/>
          <a:ext cx="0" cy="0"/>
          <a:chOff x="0" y="0"/>
          <a:chExt cx="0" cy="0"/>
        </a:xfrm>
      </p:grpSpPr>
      <p:sp>
        <p:nvSpPr>
          <p:cNvPr id="289" name="Google Shape;289;p21"/>
          <p:cNvSpPr txBox="1"/>
          <p:nvPr>
            <p:ph type="title"/>
          </p:nvPr>
        </p:nvSpPr>
        <p:spPr>
          <a:xfrm>
            <a:off x="69971" y="91600"/>
            <a:ext cx="10045500" cy="6375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0" i="0" lang="en-US" sz="3600"/>
              <a:t>Layers in Defense in Depth</a:t>
            </a:r>
            <a:endParaRPr b="0" sz="3600"/>
          </a:p>
        </p:txBody>
      </p:sp>
      <p:sp>
        <p:nvSpPr>
          <p:cNvPr id="290" name="Google Shape;290;p21"/>
          <p:cNvSpPr txBox="1"/>
          <p:nvPr>
            <p:ph idx="1" type="body"/>
          </p:nvPr>
        </p:nvSpPr>
        <p:spPr>
          <a:xfrm>
            <a:off x="566671" y="1547855"/>
            <a:ext cx="4655569" cy="3146066"/>
          </a:xfrm>
          <a:prstGeom prst="rect">
            <a:avLst/>
          </a:prstGeom>
          <a:noFill/>
          <a:ln>
            <a:noFill/>
          </a:ln>
        </p:spPr>
        <p:txBody>
          <a:bodyPr anchorCtr="0" anchor="t" bIns="0" lIns="45700" spcFirstLastPara="1" rIns="45700" wrap="square" tIns="0">
            <a:normAutofit/>
          </a:bodyPr>
          <a:lstStyle/>
          <a:p>
            <a:pPr indent="-91440" lvl="0" marL="91440" rtl="0" algn="l">
              <a:lnSpc>
                <a:spcPct val="90000"/>
              </a:lnSpc>
              <a:spcBef>
                <a:spcPts val="0"/>
              </a:spcBef>
              <a:spcAft>
                <a:spcPts val="0"/>
              </a:spcAft>
              <a:buSzPts val="2400"/>
              <a:buChar char=" "/>
            </a:pPr>
            <a:r>
              <a:rPr b="0" i="0" lang="en-US" sz="2400"/>
              <a:t>Security in the Defense in Depth strategy is multi-layered.</a:t>
            </a:r>
            <a:endParaRPr sz="2400"/>
          </a:p>
        </p:txBody>
      </p:sp>
      <p:pic>
        <p:nvPicPr>
          <p:cNvPr descr="Azure Well Architected Framework | All You Need To Know" id="291" name="Google Shape;291;p21"/>
          <p:cNvPicPr preferRelativeResize="0"/>
          <p:nvPr/>
        </p:nvPicPr>
        <p:blipFill rotWithShape="1">
          <a:blip r:embed="rId3">
            <a:alphaModFix/>
          </a:blip>
          <a:srcRect b="0" l="0" r="0" t="0"/>
          <a:stretch/>
        </p:blipFill>
        <p:spPr>
          <a:xfrm>
            <a:off x="5589431" y="1117932"/>
            <a:ext cx="5458968" cy="54225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sp>
        <p:nvSpPr>
          <p:cNvPr id="297" name="Google Shape;297;p22"/>
          <p:cNvSpPr txBox="1"/>
          <p:nvPr>
            <p:ph type="title"/>
          </p:nvPr>
        </p:nvSpPr>
        <p:spPr>
          <a:xfrm>
            <a:off x="186621" y="185825"/>
            <a:ext cx="10045500" cy="637500"/>
          </a:xfrm>
          <a:prstGeom prst="rect">
            <a:avLst/>
          </a:prstGeom>
          <a:noFill/>
          <a:ln>
            <a:noFill/>
          </a:ln>
        </p:spPr>
        <p:txBody>
          <a:bodyPr anchorCtr="0" anchor="ctr"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0" i="0" lang="en-US" sz="3600">
                <a:latin typeface="Calibri"/>
                <a:ea typeface="Calibri"/>
                <a:cs typeface="Calibri"/>
                <a:sym typeface="Calibri"/>
              </a:rPr>
              <a:t>Microsoft Defender for Cloud</a:t>
            </a:r>
            <a:endParaRPr b="0" sz="3600">
              <a:latin typeface="Calibri"/>
              <a:ea typeface="Calibri"/>
              <a:cs typeface="Calibri"/>
              <a:sym typeface="Calibri"/>
            </a:endParaRPr>
          </a:p>
        </p:txBody>
      </p:sp>
      <p:sp>
        <p:nvSpPr>
          <p:cNvPr id="298" name="Google Shape;298;p22"/>
          <p:cNvSpPr txBox="1"/>
          <p:nvPr>
            <p:ph idx="1" type="body"/>
          </p:nvPr>
        </p:nvSpPr>
        <p:spPr>
          <a:xfrm>
            <a:off x="302578" y="1414304"/>
            <a:ext cx="5048044" cy="4029392"/>
          </a:xfrm>
          <a:prstGeom prst="rect">
            <a:avLst/>
          </a:prstGeom>
          <a:noFill/>
          <a:ln>
            <a:noFill/>
          </a:ln>
        </p:spPr>
        <p:txBody>
          <a:bodyPr anchorCtr="0" anchor="ctr" bIns="45700" lIns="0" spcFirstLastPara="1" rIns="0" wrap="square" tIns="45700">
            <a:normAutofit/>
          </a:bodyPr>
          <a:lstStyle/>
          <a:p>
            <a:pPr indent="-91440" lvl="0" marL="91440" rtl="0" algn="l">
              <a:lnSpc>
                <a:spcPct val="90000"/>
              </a:lnSpc>
              <a:spcBef>
                <a:spcPts val="0"/>
              </a:spcBef>
              <a:spcAft>
                <a:spcPts val="0"/>
              </a:spcAft>
              <a:buSzPts val="2400"/>
              <a:buChar char=" "/>
            </a:pPr>
            <a:r>
              <a:rPr lang="en-US" sz="2400"/>
              <a:t>A monitoring tool that secure your </a:t>
            </a:r>
            <a:r>
              <a:rPr b="0" i="0" lang="en-US" sz="2400"/>
              <a:t>cloud-based, on-premises, hybrid, and multicloud environments from various cyber threats and vulnerabilities.</a:t>
            </a:r>
            <a:r>
              <a:rPr lang="en-US" sz="2400"/>
              <a:t> </a:t>
            </a:r>
            <a:endParaRPr sz="2400"/>
          </a:p>
        </p:txBody>
      </p:sp>
      <p:pic>
        <p:nvPicPr>
          <p:cNvPr descr="Microsoft Defender for Cloud Archives - Francesco Molfese // Blog" id="299" name="Google Shape;299;p22"/>
          <p:cNvPicPr preferRelativeResize="0"/>
          <p:nvPr/>
        </p:nvPicPr>
        <p:blipFill rotWithShape="1">
          <a:blip r:embed="rId3">
            <a:alphaModFix/>
          </a:blip>
          <a:srcRect b="0" l="0" r="0" t="0"/>
          <a:stretch/>
        </p:blipFill>
        <p:spPr>
          <a:xfrm>
            <a:off x="5350623" y="1414300"/>
            <a:ext cx="6542375" cy="5000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3"/>
          <p:cNvSpPr txBox="1"/>
          <p:nvPr>
            <p:ph idx="1" type="body"/>
          </p:nvPr>
        </p:nvSpPr>
        <p:spPr>
          <a:xfrm>
            <a:off x="3367571" y="1301750"/>
            <a:ext cx="2537930" cy="914400"/>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3600"/>
              <a:buChar char=" "/>
            </a:pPr>
            <a:r>
              <a:rPr b="0" lang="en-US"/>
              <a:t>THANK YOU</a:t>
            </a:r>
            <a:endParaRPr b="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
          <p:cNvSpPr txBox="1"/>
          <p:nvPr>
            <p:ph type="title"/>
          </p:nvPr>
        </p:nvSpPr>
        <p:spPr>
          <a:xfrm>
            <a:off x="566671" y="242325"/>
            <a:ext cx="10045520" cy="63754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0" lang="en-US" sz="3600">
                <a:latin typeface="Calibri"/>
                <a:ea typeface="Calibri"/>
                <a:cs typeface="Calibri"/>
                <a:sym typeface="Calibri"/>
              </a:rPr>
              <a:t>What you will learn</a:t>
            </a:r>
            <a:endParaRPr b="0" sz="3600">
              <a:latin typeface="Calibri"/>
              <a:ea typeface="Calibri"/>
              <a:cs typeface="Calibri"/>
              <a:sym typeface="Calibri"/>
            </a:endParaRPr>
          </a:p>
        </p:txBody>
      </p:sp>
      <p:sp>
        <p:nvSpPr>
          <p:cNvPr id="156" name="Google Shape;156;p3"/>
          <p:cNvSpPr txBox="1"/>
          <p:nvPr>
            <p:ph idx="1" type="body"/>
          </p:nvPr>
        </p:nvSpPr>
        <p:spPr>
          <a:xfrm>
            <a:off x="566671" y="1060174"/>
            <a:ext cx="10904112" cy="5237595"/>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400"/>
              <a:buNone/>
            </a:pPr>
            <a:r>
              <a:rPr lang="en-US" sz="2400"/>
              <a:t>At the core of the lesson</a:t>
            </a:r>
            <a:endParaRPr/>
          </a:p>
          <a:p>
            <a:pPr indent="0" lvl="0" marL="0" rtl="0" algn="l">
              <a:lnSpc>
                <a:spcPct val="90000"/>
              </a:lnSpc>
              <a:spcBef>
                <a:spcPts val="1400"/>
              </a:spcBef>
              <a:spcAft>
                <a:spcPts val="0"/>
              </a:spcAft>
              <a:buSzPts val="2400"/>
              <a:buNone/>
            </a:pPr>
            <a:r>
              <a:rPr lang="en-US" sz="2400"/>
              <a:t>You will learn:</a:t>
            </a:r>
            <a:endParaRPr sz="2400"/>
          </a:p>
          <a:p>
            <a:pPr indent="0" lvl="0" marL="0" rtl="0" algn="l">
              <a:lnSpc>
                <a:spcPct val="90000"/>
              </a:lnSpc>
              <a:spcBef>
                <a:spcPts val="1400"/>
              </a:spcBef>
              <a:spcAft>
                <a:spcPts val="0"/>
              </a:spcAft>
              <a:buSzPts val="2400"/>
              <a:buNone/>
            </a:pPr>
            <a:r>
              <a:t/>
            </a:r>
            <a:endParaRPr sz="2400"/>
          </a:p>
          <a:p>
            <a:pPr indent="-91440" lvl="0" marL="91440" rtl="0" algn="l">
              <a:lnSpc>
                <a:spcPct val="90000"/>
              </a:lnSpc>
              <a:spcBef>
                <a:spcPts val="1400"/>
              </a:spcBef>
              <a:spcAft>
                <a:spcPts val="0"/>
              </a:spcAft>
              <a:buClr>
                <a:schemeClr val="dk1"/>
              </a:buClr>
              <a:buSzPts val="2400"/>
              <a:buFont typeface="Noto Sans Symbols"/>
              <a:buChar char="▪"/>
            </a:pPr>
            <a:r>
              <a:rPr lang="en-US" sz="2400"/>
              <a:t>Understanding Azure Active Directory.</a:t>
            </a:r>
            <a:endParaRPr/>
          </a:p>
          <a:p>
            <a:pPr indent="-91440" lvl="0" marL="91440" rtl="0" algn="l">
              <a:lnSpc>
                <a:spcPct val="90000"/>
              </a:lnSpc>
              <a:spcBef>
                <a:spcPts val="1400"/>
              </a:spcBef>
              <a:spcAft>
                <a:spcPts val="0"/>
              </a:spcAft>
              <a:buClr>
                <a:schemeClr val="dk1"/>
              </a:buClr>
              <a:buSzPts val="2400"/>
              <a:buFont typeface="Noto Sans Symbols"/>
              <a:buChar char="▪"/>
            </a:pPr>
            <a:r>
              <a:rPr lang="en-US" sz="2400"/>
              <a:t>Authentication methods in Azure, including single sign-on (SSO), multifactor authentication (MFA), and password less.</a:t>
            </a:r>
            <a:endParaRPr/>
          </a:p>
          <a:p>
            <a:pPr indent="-91440" lvl="0" marL="91440" rtl="0" algn="l">
              <a:lnSpc>
                <a:spcPct val="90000"/>
              </a:lnSpc>
              <a:spcBef>
                <a:spcPts val="1400"/>
              </a:spcBef>
              <a:spcAft>
                <a:spcPts val="0"/>
              </a:spcAft>
              <a:buClr>
                <a:schemeClr val="dk1"/>
              </a:buClr>
              <a:buSzPts val="2400"/>
              <a:buFont typeface="Noto Sans Symbols"/>
              <a:buChar char="▪"/>
            </a:pPr>
            <a:r>
              <a:rPr lang="en-US" sz="2400"/>
              <a:t>Azure Role Based Access Control (RBAC)</a:t>
            </a:r>
            <a:endParaRPr/>
          </a:p>
          <a:p>
            <a:pPr indent="-91440" lvl="0" marL="91440" rtl="0" algn="l">
              <a:lnSpc>
                <a:spcPct val="90000"/>
              </a:lnSpc>
              <a:spcBef>
                <a:spcPts val="1400"/>
              </a:spcBef>
              <a:spcAft>
                <a:spcPts val="0"/>
              </a:spcAft>
              <a:buClr>
                <a:schemeClr val="dk1"/>
              </a:buClr>
              <a:buSzPts val="2400"/>
              <a:buFont typeface="Noto Sans Symbols"/>
              <a:buChar char="▪"/>
            </a:pPr>
            <a:r>
              <a:rPr b="0" i="0" lang="en-US" sz="2400">
                <a:solidFill>
                  <a:srgbClr val="161616"/>
                </a:solidFill>
              </a:rPr>
              <a:t>P</a:t>
            </a:r>
            <a:r>
              <a:rPr lang="en-US" sz="2400"/>
              <a:t>urpose of the defense in depth model</a:t>
            </a:r>
            <a:endParaRPr/>
          </a:p>
          <a:p>
            <a:pPr indent="-91440" lvl="0" marL="91440" rtl="0" algn="l">
              <a:lnSpc>
                <a:spcPct val="90000"/>
              </a:lnSpc>
              <a:spcBef>
                <a:spcPts val="1400"/>
              </a:spcBef>
              <a:spcAft>
                <a:spcPts val="0"/>
              </a:spcAft>
              <a:buClr>
                <a:schemeClr val="dk1"/>
              </a:buClr>
              <a:buSzPts val="2400"/>
              <a:buFont typeface="Noto Sans Symbols"/>
              <a:buChar char="▪"/>
            </a:pPr>
            <a:r>
              <a:rPr lang="en-US" sz="2400"/>
              <a:t>Purpose of Microsoft Defender for Cloud</a:t>
            </a:r>
            <a:endParaRPr/>
          </a:p>
          <a:p>
            <a:pPr indent="0" lvl="0" marL="0" rtl="0" algn="l">
              <a:lnSpc>
                <a:spcPct val="90000"/>
              </a:lnSpc>
              <a:spcBef>
                <a:spcPts val="1400"/>
              </a:spcBef>
              <a:spcAft>
                <a:spcPts val="0"/>
              </a:spcAft>
              <a:buSzPts val="2400"/>
              <a:buNone/>
            </a:pPr>
            <a:r>
              <a:t/>
            </a:r>
            <a:endParaRPr sz="2400">
              <a:latin typeface="Times New Roman"/>
              <a:ea typeface="Times New Roman"/>
              <a:cs typeface="Times New Roman"/>
              <a:sym typeface="Times New Roman"/>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sp>
        <p:nvSpPr>
          <p:cNvPr id="162" name="Google Shape;162;p4"/>
          <p:cNvSpPr txBox="1"/>
          <p:nvPr>
            <p:ph type="title"/>
          </p:nvPr>
        </p:nvSpPr>
        <p:spPr>
          <a:xfrm>
            <a:off x="566671" y="242325"/>
            <a:ext cx="10045520" cy="637546"/>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3600"/>
              <a:buFont typeface="Calibri"/>
              <a:buNone/>
            </a:pPr>
            <a:r>
              <a:rPr b="0" lang="en-US" sz="3600">
                <a:latin typeface="Calibri"/>
                <a:ea typeface="Calibri"/>
                <a:cs typeface="Calibri"/>
                <a:sym typeface="Calibri"/>
              </a:rPr>
              <a:t>Understanding Azure Active Directory</a:t>
            </a:r>
            <a:endParaRPr b="0" sz="3600">
              <a:latin typeface="Calibri"/>
              <a:ea typeface="Calibri"/>
              <a:cs typeface="Calibri"/>
              <a:sym typeface="Calibri"/>
            </a:endParaRPr>
          </a:p>
        </p:txBody>
      </p:sp>
      <p:sp>
        <p:nvSpPr>
          <p:cNvPr id="163" name="Google Shape;163;p4"/>
          <p:cNvSpPr txBox="1"/>
          <p:nvPr>
            <p:ph idx="1" type="body"/>
          </p:nvPr>
        </p:nvSpPr>
        <p:spPr>
          <a:xfrm>
            <a:off x="566671" y="1450319"/>
            <a:ext cx="4452369" cy="5237595"/>
          </a:xfrm>
          <a:prstGeom prst="rect">
            <a:avLst/>
          </a:prstGeom>
          <a:noFill/>
          <a:ln>
            <a:noFill/>
          </a:ln>
        </p:spPr>
        <p:txBody>
          <a:bodyPr anchorCtr="0" anchor="t" bIns="0" lIns="45700" spcFirstLastPara="1" rIns="45700" wrap="square" tIns="0">
            <a:normAutofit/>
          </a:bodyPr>
          <a:lstStyle/>
          <a:p>
            <a:pPr indent="-91440" lvl="0" marL="91440" rtl="0" algn="l">
              <a:lnSpc>
                <a:spcPct val="90000"/>
              </a:lnSpc>
              <a:spcBef>
                <a:spcPts val="0"/>
              </a:spcBef>
              <a:spcAft>
                <a:spcPts val="0"/>
              </a:spcAft>
              <a:buSzPts val="2000"/>
              <a:buChar char=" "/>
            </a:pPr>
            <a:r>
              <a:rPr lang="en-US" sz="2000">
                <a:latin typeface="Times New Roman"/>
                <a:ea typeface="Times New Roman"/>
                <a:cs typeface="Times New Roman"/>
                <a:sym typeface="Times New Roman"/>
              </a:rPr>
              <a:t>C</a:t>
            </a:r>
            <a:r>
              <a:rPr b="0" i="0" lang="en-US" sz="2000">
                <a:latin typeface="Times New Roman"/>
                <a:ea typeface="Times New Roman"/>
                <a:cs typeface="Times New Roman"/>
                <a:sym typeface="Times New Roman"/>
              </a:rPr>
              <a:t>loud-based identity and access management service. </a:t>
            </a:r>
            <a:endParaRPr/>
          </a:p>
          <a:p>
            <a:pPr indent="-91440" lvl="0" marL="91440" rtl="0" algn="l">
              <a:lnSpc>
                <a:spcPct val="90000"/>
              </a:lnSpc>
              <a:spcBef>
                <a:spcPts val="1400"/>
              </a:spcBef>
              <a:spcAft>
                <a:spcPts val="0"/>
              </a:spcAft>
              <a:buSzPts val="2000"/>
              <a:buChar char=" "/>
            </a:pPr>
            <a:r>
              <a:rPr lang="en-US" sz="2000">
                <a:latin typeface="Times New Roman"/>
                <a:ea typeface="Times New Roman"/>
                <a:cs typeface="Times New Roman"/>
                <a:sym typeface="Times New Roman"/>
              </a:rPr>
              <a:t>We can create users and groups in Azure AD.</a:t>
            </a:r>
            <a:endParaRPr/>
          </a:p>
        </p:txBody>
      </p:sp>
      <p:pic>
        <p:nvPicPr>
          <p:cNvPr descr="What is Azure Active Directory? - Testprep Training Tutorials" id="164" name="Google Shape;164;p4"/>
          <p:cNvPicPr preferRelativeResize="0"/>
          <p:nvPr/>
        </p:nvPicPr>
        <p:blipFill rotWithShape="1">
          <a:blip r:embed="rId3">
            <a:alphaModFix/>
          </a:blip>
          <a:srcRect b="0" l="0" r="0" t="0"/>
          <a:stretch/>
        </p:blipFill>
        <p:spPr>
          <a:xfrm>
            <a:off x="5730240" y="1566128"/>
            <a:ext cx="5827776" cy="38593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sp>
        <p:nvSpPr>
          <p:cNvPr id="169" name="Google Shape;169;p5"/>
          <p:cNvSpPr txBox="1"/>
          <p:nvPr>
            <p:ph type="title"/>
          </p:nvPr>
        </p:nvSpPr>
        <p:spPr>
          <a:xfrm>
            <a:off x="566671" y="242325"/>
            <a:ext cx="10045520" cy="63754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0" lang="en-US" sz="3600">
                <a:latin typeface="Calibri"/>
                <a:ea typeface="Calibri"/>
                <a:cs typeface="Calibri"/>
                <a:sym typeface="Calibri"/>
              </a:rPr>
              <a:t>Azure AD Users</a:t>
            </a:r>
            <a:endParaRPr b="0" sz="3600">
              <a:latin typeface="Calibri"/>
              <a:ea typeface="Calibri"/>
              <a:cs typeface="Calibri"/>
              <a:sym typeface="Calibri"/>
            </a:endParaRPr>
          </a:p>
        </p:txBody>
      </p:sp>
      <p:sp>
        <p:nvSpPr>
          <p:cNvPr id="170" name="Google Shape;170;p5"/>
          <p:cNvSpPr txBox="1"/>
          <p:nvPr>
            <p:ph idx="1" type="body"/>
          </p:nvPr>
        </p:nvSpPr>
        <p:spPr>
          <a:xfrm>
            <a:off x="566671" y="1060175"/>
            <a:ext cx="4391409" cy="3999506"/>
          </a:xfrm>
          <a:prstGeom prst="rect">
            <a:avLst/>
          </a:prstGeom>
          <a:noFill/>
          <a:ln>
            <a:noFill/>
          </a:ln>
        </p:spPr>
        <p:txBody>
          <a:bodyPr anchorCtr="0" anchor="ctr" bIns="0" lIns="45700" spcFirstLastPara="1" rIns="45700" wrap="square" tIns="0">
            <a:normAutofit/>
          </a:bodyPr>
          <a:lstStyle/>
          <a:p>
            <a:pPr indent="-91440" lvl="0" marL="91440" rtl="0" algn="l">
              <a:lnSpc>
                <a:spcPct val="90000"/>
              </a:lnSpc>
              <a:spcBef>
                <a:spcPts val="0"/>
              </a:spcBef>
              <a:spcAft>
                <a:spcPts val="0"/>
              </a:spcAft>
              <a:buSzPts val="2400"/>
              <a:buChar char=" "/>
            </a:pPr>
            <a:r>
              <a:rPr lang="en-US" sz="2400"/>
              <a:t> A user is an individual who needs to access resources, such as virtual machines, databases, or applications.</a:t>
            </a:r>
            <a:endParaRPr/>
          </a:p>
          <a:p>
            <a:pPr indent="-91440" lvl="0" marL="91440" rtl="0" algn="l">
              <a:lnSpc>
                <a:spcPct val="90000"/>
              </a:lnSpc>
              <a:spcBef>
                <a:spcPts val="1400"/>
              </a:spcBef>
              <a:spcAft>
                <a:spcPts val="0"/>
              </a:spcAft>
              <a:buSzPts val="2400"/>
              <a:buChar char=" "/>
            </a:pPr>
            <a:r>
              <a:rPr lang="en-US" sz="2400"/>
              <a:t>You can also assign permissions to users or groups to control who can access your resources and what they can do with them.</a:t>
            </a:r>
            <a:endParaRPr sz="2400"/>
          </a:p>
        </p:txBody>
      </p:sp>
      <p:pic>
        <p:nvPicPr>
          <p:cNvPr descr="Add Guest Users in Azure Active Directory using Power Automate and C# ..." id="171" name="Google Shape;171;p5"/>
          <p:cNvPicPr preferRelativeResize="0"/>
          <p:nvPr/>
        </p:nvPicPr>
        <p:blipFill rotWithShape="1">
          <a:blip r:embed="rId3">
            <a:alphaModFix/>
          </a:blip>
          <a:srcRect b="0" l="0" r="0" t="0"/>
          <a:stretch/>
        </p:blipFill>
        <p:spPr>
          <a:xfrm>
            <a:off x="5588000" y="1483360"/>
            <a:ext cx="5473809" cy="43065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6"/>
          <p:cNvSpPr txBox="1"/>
          <p:nvPr>
            <p:ph type="title"/>
          </p:nvPr>
        </p:nvSpPr>
        <p:spPr>
          <a:xfrm>
            <a:off x="566671" y="242325"/>
            <a:ext cx="10045520" cy="63754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0" lang="en-US" sz="3600">
                <a:latin typeface="Calibri"/>
                <a:ea typeface="Calibri"/>
                <a:cs typeface="Calibri"/>
                <a:sym typeface="Calibri"/>
              </a:rPr>
              <a:t>Azure AD Groups</a:t>
            </a:r>
            <a:endParaRPr b="0" sz="3600">
              <a:latin typeface="Calibri"/>
              <a:ea typeface="Calibri"/>
              <a:cs typeface="Calibri"/>
              <a:sym typeface="Calibri"/>
            </a:endParaRPr>
          </a:p>
        </p:txBody>
      </p:sp>
      <p:sp>
        <p:nvSpPr>
          <p:cNvPr id="177" name="Google Shape;177;p6"/>
          <p:cNvSpPr txBox="1"/>
          <p:nvPr>
            <p:ph idx="1" type="body"/>
          </p:nvPr>
        </p:nvSpPr>
        <p:spPr>
          <a:xfrm>
            <a:off x="566671" y="1060175"/>
            <a:ext cx="5150277" cy="4324626"/>
          </a:xfrm>
          <a:prstGeom prst="rect">
            <a:avLst/>
          </a:prstGeom>
          <a:noFill/>
          <a:ln>
            <a:noFill/>
          </a:ln>
        </p:spPr>
        <p:txBody>
          <a:bodyPr anchorCtr="0" anchor="ctr" bIns="0" lIns="45700" spcFirstLastPara="1" rIns="45700" wrap="square" tIns="0">
            <a:normAutofit/>
          </a:bodyPr>
          <a:lstStyle/>
          <a:p>
            <a:pPr indent="-91440" lvl="0" marL="91440" rtl="0" algn="l">
              <a:lnSpc>
                <a:spcPct val="90000"/>
              </a:lnSpc>
              <a:spcBef>
                <a:spcPts val="0"/>
              </a:spcBef>
              <a:spcAft>
                <a:spcPts val="0"/>
              </a:spcAft>
              <a:buClr>
                <a:srgbClr val="3F3F3F"/>
              </a:buClr>
              <a:buSzPts val="2400"/>
              <a:buFont typeface="Noto Sans Symbols"/>
              <a:buChar char="▪"/>
            </a:pPr>
            <a:r>
              <a:rPr lang="en-US" sz="2400"/>
              <a:t>Used to manage users that need the same access and permissions to resources, such as apps, services, licenses, or roles.</a:t>
            </a:r>
            <a:endParaRPr/>
          </a:p>
          <a:p>
            <a:pPr indent="-91440" lvl="0" marL="91440" rtl="0" algn="l">
              <a:lnSpc>
                <a:spcPct val="90000"/>
              </a:lnSpc>
              <a:spcBef>
                <a:spcPts val="1400"/>
              </a:spcBef>
              <a:spcAft>
                <a:spcPts val="0"/>
              </a:spcAft>
              <a:buClr>
                <a:srgbClr val="3F3F3F"/>
              </a:buClr>
              <a:buSzPts val="2400"/>
              <a:buFont typeface="Noto Sans Symbols"/>
              <a:buChar char="▪"/>
            </a:pPr>
            <a:r>
              <a:rPr lang="en-US" sz="2400"/>
              <a:t> The All-Users group is a default group that includes all users in the Azure AD directory. </a:t>
            </a:r>
            <a:br>
              <a:rPr b="0" i="0" lang="en-US" sz="2400"/>
            </a:br>
            <a:endParaRPr sz="2400"/>
          </a:p>
        </p:txBody>
      </p:sp>
      <p:pic>
        <p:nvPicPr>
          <p:cNvPr id="178" name="Google Shape;178;p6"/>
          <p:cNvPicPr preferRelativeResize="0"/>
          <p:nvPr/>
        </p:nvPicPr>
        <p:blipFill rotWithShape="1">
          <a:blip r:embed="rId3">
            <a:alphaModFix/>
          </a:blip>
          <a:srcRect b="0" l="0" r="0" t="0"/>
          <a:stretch/>
        </p:blipFill>
        <p:spPr>
          <a:xfrm>
            <a:off x="5911532" y="2540001"/>
            <a:ext cx="5150277" cy="256104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7"/>
          <p:cNvSpPr txBox="1"/>
          <p:nvPr>
            <p:ph type="title"/>
          </p:nvPr>
        </p:nvSpPr>
        <p:spPr>
          <a:xfrm>
            <a:off x="566671" y="242325"/>
            <a:ext cx="10045520" cy="63754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161616"/>
              </a:buClr>
              <a:buSzPts val="3600"/>
              <a:buFont typeface="Calibri"/>
              <a:buNone/>
            </a:pPr>
            <a:r>
              <a:rPr b="0" i="0" lang="en-US" sz="3600">
                <a:solidFill>
                  <a:srgbClr val="161616"/>
                </a:solidFill>
                <a:latin typeface="Calibri"/>
                <a:ea typeface="Calibri"/>
                <a:cs typeface="Calibri"/>
                <a:sym typeface="Calibri"/>
              </a:rPr>
              <a:t>Azure AD use-cases</a:t>
            </a:r>
            <a:endParaRPr b="0" sz="3600">
              <a:latin typeface="Calibri"/>
              <a:ea typeface="Calibri"/>
              <a:cs typeface="Calibri"/>
              <a:sym typeface="Calibri"/>
            </a:endParaRPr>
          </a:p>
        </p:txBody>
      </p:sp>
      <p:sp>
        <p:nvSpPr>
          <p:cNvPr id="185" name="Google Shape;185;p7"/>
          <p:cNvSpPr txBox="1"/>
          <p:nvPr>
            <p:ph idx="1" type="body"/>
          </p:nvPr>
        </p:nvSpPr>
        <p:spPr>
          <a:xfrm>
            <a:off x="566671" y="1202414"/>
            <a:ext cx="10904112" cy="5237595"/>
          </a:xfrm>
          <a:prstGeom prst="rect">
            <a:avLst/>
          </a:prstGeom>
          <a:noFill/>
          <a:ln>
            <a:noFill/>
          </a:ln>
        </p:spPr>
        <p:txBody>
          <a:bodyPr anchorCtr="0" anchor="t" bIns="0" lIns="45700" spcFirstLastPara="1" rIns="45700" wrap="square" tIns="0">
            <a:normAutofit/>
          </a:bodyPr>
          <a:lstStyle/>
          <a:p>
            <a:pPr indent="-91440" lvl="0" marL="91440" rtl="0" algn="l">
              <a:lnSpc>
                <a:spcPct val="90000"/>
              </a:lnSpc>
              <a:spcBef>
                <a:spcPts val="0"/>
              </a:spcBef>
              <a:spcAft>
                <a:spcPts val="0"/>
              </a:spcAft>
              <a:buSzPts val="2400"/>
              <a:buChar char=" "/>
            </a:pPr>
            <a:r>
              <a:rPr lang="en-US" sz="2400"/>
              <a:t>IT administrators</a:t>
            </a:r>
            <a:endParaRPr/>
          </a:p>
          <a:p>
            <a:pPr indent="0" lvl="0" marL="0" rtl="0" algn="l">
              <a:lnSpc>
                <a:spcPct val="90000"/>
              </a:lnSpc>
              <a:spcBef>
                <a:spcPts val="1400"/>
              </a:spcBef>
              <a:spcAft>
                <a:spcPts val="0"/>
              </a:spcAft>
              <a:buSzPts val="2400"/>
              <a:buNone/>
            </a:pPr>
            <a:r>
              <a:t/>
            </a:r>
            <a:endParaRPr sz="2400"/>
          </a:p>
          <a:p>
            <a:pPr indent="-91440" lvl="0" marL="91440" rtl="0" algn="l">
              <a:lnSpc>
                <a:spcPct val="90000"/>
              </a:lnSpc>
              <a:spcBef>
                <a:spcPts val="1400"/>
              </a:spcBef>
              <a:spcAft>
                <a:spcPts val="0"/>
              </a:spcAft>
              <a:buSzPts val="2400"/>
              <a:buChar char=" "/>
            </a:pPr>
            <a:r>
              <a:rPr lang="en-US" sz="2400"/>
              <a:t>App developers</a:t>
            </a:r>
            <a:endParaRPr/>
          </a:p>
          <a:p>
            <a:pPr indent="0" lvl="0" marL="0" rtl="0" algn="l">
              <a:lnSpc>
                <a:spcPct val="90000"/>
              </a:lnSpc>
              <a:spcBef>
                <a:spcPts val="1400"/>
              </a:spcBef>
              <a:spcAft>
                <a:spcPts val="0"/>
              </a:spcAft>
              <a:buSzPts val="2400"/>
              <a:buNone/>
            </a:pPr>
            <a:r>
              <a:t/>
            </a:r>
            <a:endParaRPr sz="2400"/>
          </a:p>
          <a:p>
            <a:pPr indent="-91440" lvl="0" marL="91440" rtl="0" algn="l">
              <a:lnSpc>
                <a:spcPct val="90000"/>
              </a:lnSpc>
              <a:spcBef>
                <a:spcPts val="1400"/>
              </a:spcBef>
              <a:spcAft>
                <a:spcPts val="0"/>
              </a:spcAft>
              <a:buSzPts val="2400"/>
              <a:buChar char=" "/>
            </a:pPr>
            <a:r>
              <a:rPr lang="en-US" sz="2400"/>
              <a:t>Online service subscribers</a:t>
            </a:r>
            <a:endParaRPr/>
          </a:p>
          <a:p>
            <a:pPr indent="0" lvl="0" marL="91440" rtl="0" algn="l">
              <a:lnSpc>
                <a:spcPct val="90000"/>
              </a:lnSpc>
              <a:spcBef>
                <a:spcPts val="1400"/>
              </a:spcBef>
              <a:spcAft>
                <a:spcPts val="0"/>
              </a:spcAft>
              <a:buSzPts val="2400"/>
              <a:buNone/>
            </a:pPr>
            <a:r>
              <a:t/>
            </a:r>
            <a:endParaRPr sz="2400"/>
          </a:p>
          <a:p>
            <a:pPr indent="-91440" lvl="0" marL="91440" rtl="0" algn="l">
              <a:lnSpc>
                <a:spcPct val="90000"/>
              </a:lnSpc>
              <a:spcBef>
                <a:spcPts val="1400"/>
              </a:spcBef>
              <a:spcAft>
                <a:spcPts val="0"/>
              </a:spcAft>
              <a:buSzPts val="2400"/>
              <a:buChar char=" "/>
            </a:pPr>
            <a:r>
              <a:rPr lang="en-US" sz="2400"/>
              <a:t>Users.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8"/>
          <p:cNvSpPr txBox="1"/>
          <p:nvPr>
            <p:ph type="title"/>
          </p:nvPr>
        </p:nvSpPr>
        <p:spPr>
          <a:xfrm>
            <a:off x="0" y="241458"/>
            <a:ext cx="10045520" cy="63754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0" i="0" lang="en-US" sz="3600">
                <a:latin typeface="Calibri"/>
                <a:ea typeface="Calibri"/>
                <a:cs typeface="Calibri"/>
                <a:sym typeface="Calibri"/>
              </a:rPr>
              <a:t>Azure AD provides services such as:</a:t>
            </a:r>
            <a:endParaRPr sz="3600">
              <a:latin typeface="Calibri"/>
              <a:ea typeface="Calibri"/>
              <a:cs typeface="Calibri"/>
              <a:sym typeface="Calibri"/>
            </a:endParaRPr>
          </a:p>
        </p:txBody>
      </p:sp>
      <p:sp>
        <p:nvSpPr>
          <p:cNvPr id="192" name="Google Shape;192;p8"/>
          <p:cNvSpPr txBox="1"/>
          <p:nvPr>
            <p:ph idx="1" type="body"/>
          </p:nvPr>
        </p:nvSpPr>
        <p:spPr>
          <a:xfrm>
            <a:off x="566671" y="1060174"/>
            <a:ext cx="10904112" cy="5237595"/>
          </a:xfrm>
          <a:prstGeom prst="rect">
            <a:avLst/>
          </a:prstGeom>
          <a:noFill/>
          <a:ln>
            <a:noFill/>
          </a:ln>
        </p:spPr>
        <p:txBody>
          <a:bodyPr anchorCtr="0" anchor="t" bIns="0" lIns="45700" spcFirstLastPara="1" rIns="45700" wrap="square" tIns="0">
            <a:normAutofit/>
          </a:bodyPr>
          <a:lstStyle/>
          <a:p>
            <a:pPr indent="-91440" lvl="0" marL="91440" rtl="0" algn="l">
              <a:lnSpc>
                <a:spcPct val="90000"/>
              </a:lnSpc>
              <a:spcBef>
                <a:spcPts val="0"/>
              </a:spcBef>
              <a:spcAft>
                <a:spcPts val="0"/>
              </a:spcAft>
              <a:buClr>
                <a:srgbClr val="3F3F3F"/>
              </a:buClr>
              <a:buSzPts val="2400"/>
              <a:buFont typeface="Noto Sans Symbols"/>
              <a:buChar char="▪"/>
            </a:pPr>
            <a:r>
              <a:rPr i="0" lang="en-US" sz="2400"/>
              <a:t>Authentication</a:t>
            </a:r>
            <a:endParaRPr/>
          </a:p>
          <a:p>
            <a:pPr indent="0" lvl="0" marL="91440" rtl="0" algn="l">
              <a:lnSpc>
                <a:spcPct val="90000"/>
              </a:lnSpc>
              <a:spcBef>
                <a:spcPts val="1400"/>
              </a:spcBef>
              <a:spcAft>
                <a:spcPts val="0"/>
              </a:spcAft>
              <a:buClr>
                <a:srgbClr val="3F3F3F"/>
              </a:buClr>
              <a:buSzPts val="2400"/>
              <a:buFont typeface="Noto Sans Symbols"/>
              <a:buNone/>
            </a:pPr>
            <a:r>
              <a:t/>
            </a:r>
            <a:endParaRPr i="0" sz="2400"/>
          </a:p>
          <a:p>
            <a:pPr indent="-91440" lvl="0" marL="91440" rtl="0" algn="l">
              <a:lnSpc>
                <a:spcPct val="90000"/>
              </a:lnSpc>
              <a:spcBef>
                <a:spcPts val="1400"/>
              </a:spcBef>
              <a:spcAft>
                <a:spcPts val="0"/>
              </a:spcAft>
              <a:buClr>
                <a:srgbClr val="3F3F3F"/>
              </a:buClr>
              <a:buSzPts val="2400"/>
              <a:buFont typeface="Noto Sans Symbols"/>
              <a:buChar char="▪"/>
            </a:pPr>
            <a:r>
              <a:rPr i="0" lang="en-US" sz="2400"/>
              <a:t>Single sign-on</a:t>
            </a:r>
            <a:endParaRPr/>
          </a:p>
          <a:p>
            <a:pPr indent="0" lvl="0" marL="91440" rtl="0" algn="l">
              <a:lnSpc>
                <a:spcPct val="90000"/>
              </a:lnSpc>
              <a:spcBef>
                <a:spcPts val="1400"/>
              </a:spcBef>
              <a:spcAft>
                <a:spcPts val="0"/>
              </a:spcAft>
              <a:buClr>
                <a:srgbClr val="3F3F3F"/>
              </a:buClr>
              <a:buSzPts val="2400"/>
              <a:buFont typeface="Noto Sans Symbols"/>
              <a:buNone/>
            </a:pPr>
            <a:r>
              <a:t/>
            </a:r>
            <a:endParaRPr i="0" sz="2400"/>
          </a:p>
          <a:p>
            <a:pPr indent="-91440" lvl="0" marL="91440" rtl="0" algn="l">
              <a:lnSpc>
                <a:spcPct val="90000"/>
              </a:lnSpc>
              <a:spcBef>
                <a:spcPts val="1400"/>
              </a:spcBef>
              <a:spcAft>
                <a:spcPts val="0"/>
              </a:spcAft>
              <a:buClr>
                <a:srgbClr val="3F3F3F"/>
              </a:buClr>
              <a:buSzPts val="2400"/>
              <a:buFont typeface="Noto Sans Symbols"/>
              <a:buChar char="▪"/>
            </a:pPr>
            <a:r>
              <a:rPr i="0" lang="en-US" sz="2400"/>
              <a:t>Application management</a:t>
            </a:r>
            <a:endParaRPr/>
          </a:p>
          <a:p>
            <a:pPr indent="0" lvl="0" marL="91440" rtl="0" algn="l">
              <a:lnSpc>
                <a:spcPct val="90000"/>
              </a:lnSpc>
              <a:spcBef>
                <a:spcPts val="1400"/>
              </a:spcBef>
              <a:spcAft>
                <a:spcPts val="0"/>
              </a:spcAft>
              <a:buClr>
                <a:srgbClr val="3F3F3F"/>
              </a:buClr>
              <a:buSzPts val="2400"/>
              <a:buFont typeface="Noto Sans Symbols"/>
              <a:buNone/>
            </a:pPr>
            <a:r>
              <a:t/>
            </a:r>
            <a:endParaRPr sz="2400"/>
          </a:p>
          <a:p>
            <a:pPr indent="-91440" lvl="0" marL="91440" rtl="0" algn="l">
              <a:lnSpc>
                <a:spcPct val="90000"/>
              </a:lnSpc>
              <a:spcBef>
                <a:spcPts val="1400"/>
              </a:spcBef>
              <a:spcAft>
                <a:spcPts val="0"/>
              </a:spcAft>
              <a:buClr>
                <a:srgbClr val="3F3F3F"/>
              </a:buClr>
              <a:buSzPts val="2400"/>
              <a:buFont typeface="Noto Sans Symbols"/>
              <a:buChar char="▪"/>
            </a:pPr>
            <a:r>
              <a:rPr i="0" lang="en-US" sz="2400"/>
              <a:t>Device management</a:t>
            </a:r>
            <a:endParaRPr sz="2400"/>
          </a:p>
        </p:txBody>
      </p:sp>
      <p:pic>
        <p:nvPicPr>
          <p:cNvPr descr="Winning Azure RFPs" id="193" name="Google Shape;193;p8"/>
          <p:cNvPicPr preferRelativeResize="0"/>
          <p:nvPr/>
        </p:nvPicPr>
        <p:blipFill rotWithShape="1">
          <a:blip r:embed="rId3">
            <a:alphaModFix/>
          </a:blip>
          <a:srcRect b="4704" l="0" r="0" t="21444"/>
          <a:stretch/>
        </p:blipFill>
        <p:spPr>
          <a:xfrm>
            <a:off x="5063025" y="1678725"/>
            <a:ext cx="5614025" cy="4000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 name="Shape 198"/>
        <p:cNvGrpSpPr/>
        <p:nvPr/>
      </p:nvGrpSpPr>
      <p:grpSpPr>
        <a:xfrm>
          <a:off x="0" y="0"/>
          <a:ext cx="0" cy="0"/>
          <a:chOff x="0" y="0"/>
          <a:chExt cx="0" cy="0"/>
        </a:xfrm>
      </p:grpSpPr>
      <p:sp>
        <p:nvSpPr>
          <p:cNvPr id="199" name="Google Shape;199;p9"/>
          <p:cNvSpPr txBox="1"/>
          <p:nvPr>
            <p:ph type="title"/>
          </p:nvPr>
        </p:nvSpPr>
        <p:spPr>
          <a:xfrm>
            <a:off x="566671" y="242325"/>
            <a:ext cx="10045520" cy="637546"/>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3600"/>
              <a:buFont typeface="Calibri"/>
              <a:buNone/>
            </a:pPr>
            <a:r>
              <a:rPr b="0" i="0" lang="en-US" sz="3600">
                <a:latin typeface="Calibri"/>
                <a:ea typeface="Calibri"/>
                <a:cs typeface="Calibri"/>
                <a:sym typeface="Calibri"/>
              </a:rPr>
              <a:t>Azure Active Directory Domain Services</a:t>
            </a:r>
            <a:endParaRPr b="0" sz="3600">
              <a:latin typeface="Calibri"/>
              <a:ea typeface="Calibri"/>
              <a:cs typeface="Calibri"/>
              <a:sym typeface="Calibri"/>
            </a:endParaRPr>
          </a:p>
        </p:txBody>
      </p:sp>
      <p:sp>
        <p:nvSpPr>
          <p:cNvPr id="200" name="Google Shape;200;p9"/>
          <p:cNvSpPr txBox="1"/>
          <p:nvPr>
            <p:ph idx="1" type="body"/>
          </p:nvPr>
        </p:nvSpPr>
        <p:spPr>
          <a:xfrm>
            <a:off x="566675" y="1609525"/>
            <a:ext cx="10361700" cy="1539600"/>
          </a:xfrm>
          <a:prstGeom prst="rect">
            <a:avLst/>
          </a:prstGeom>
          <a:noFill/>
          <a:ln>
            <a:noFill/>
          </a:ln>
        </p:spPr>
        <p:txBody>
          <a:bodyPr anchorCtr="0" anchor="ctr" bIns="45700" lIns="0" spcFirstLastPara="1" rIns="0" wrap="square" tIns="45700">
            <a:normAutofit/>
          </a:bodyPr>
          <a:lstStyle/>
          <a:p>
            <a:pPr indent="-91440" lvl="0" marL="91440" rtl="0" algn="l">
              <a:lnSpc>
                <a:spcPct val="90000"/>
              </a:lnSpc>
              <a:spcBef>
                <a:spcPts val="0"/>
              </a:spcBef>
              <a:spcAft>
                <a:spcPts val="0"/>
              </a:spcAft>
              <a:buSzPts val="2400"/>
              <a:buChar char=" "/>
            </a:pPr>
            <a:r>
              <a:rPr b="0" i="0" lang="en-US" sz="2400"/>
              <a:t>Azure Active Directory Domain Services provides scalable, high-performance, managed domain services such as domain-join, LDAP, Kerberos, Windows Integrated authentication and group policy.</a:t>
            </a:r>
            <a:endParaRPr sz="2400"/>
          </a:p>
        </p:txBody>
      </p:sp>
      <p:pic>
        <p:nvPicPr>
          <p:cNvPr descr="Active Directory Domain Service, Azure Active Directory and Azure ..." id="201" name="Google Shape;201;p9"/>
          <p:cNvPicPr preferRelativeResize="0"/>
          <p:nvPr/>
        </p:nvPicPr>
        <p:blipFill rotWithShape="1">
          <a:blip r:embed="rId3">
            <a:alphaModFix/>
          </a:blip>
          <a:srcRect b="0" l="0" r="0" t="0"/>
          <a:stretch/>
        </p:blipFill>
        <p:spPr>
          <a:xfrm>
            <a:off x="2078800" y="3789500"/>
            <a:ext cx="6812124" cy="2403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trospect">
  <a:themeElements>
    <a:clrScheme name="Custom 2">
      <a:dk1>
        <a:srgbClr val="000000"/>
      </a:dk1>
      <a:lt1>
        <a:srgbClr val="FFFFFF"/>
      </a:lt1>
      <a:dk2>
        <a:srgbClr val="637052"/>
      </a:dk2>
      <a:lt2>
        <a:srgbClr val="CCDDEA"/>
      </a:lt2>
      <a:accent1>
        <a:srgbClr val="E12228"/>
      </a:accent1>
      <a:accent2>
        <a:srgbClr val="000000"/>
      </a:accent2>
      <a:accent3>
        <a:srgbClr val="D8D8D8"/>
      </a:accent3>
      <a:accent4>
        <a:srgbClr val="21BDEA"/>
      </a:accent4>
      <a:accent5>
        <a:srgbClr val="E01085"/>
      </a:accent5>
      <a:accent6>
        <a:srgbClr val="B3CC35"/>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2023-07-04T11:47:01Z</dcterms:created>
  <dc:creator>Leena  Rao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0x0101004033E5A113C3CE4B9701A4D3C94AF1B2</vt:lpwstr>
  </property>
</Properties>
</file>